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85" r:id="rId5"/>
    <p:sldId id="258" r:id="rId6"/>
    <p:sldId id="259" r:id="rId7"/>
    <p:sldId id="260" r:id="rId8"/>
    <p:sldId id="271" r:id="rId9"/>
    <p:sldId id="272" r:id="rId10"/>
    <p:sldId id="261" r:id="rId11"/>
    <p:sldId id="262" r:id="rId12"/>
    <p:sldId id="263" r:id="rId13"/>
    <p:sldId id="264" r:id="rId14"/>
    <p:sldId id="265" r:id="rId15"/>
    <p:sldId id="266" r:id="rId16"/>
    <p:sldId id="267" r:id="rId17"/>
    <p:sldId id="268" r:id="rId18"/>
    <p:sldId id="269" r:id="rId19"/>
    <p:sldId id="270" r:id="rId20"/>
    <p:sldId id="273" r:id="rId21"/>
    <p:sldId id="274" r:id="rId22"/>
    <p:sldId id="275" r:id="rId23"/>
    <p:sldId id="276" r:id="rId24"/>
    <p:sldId id="287" r:id="rId25"/>
    <p:sldId id="288" r:id="rId26"/>
    <p:sldId id="289" r:id="rId27"/>
    <p:sldId id="281" r:id="rId28"/>
    <p:sldId id="282" r:id="rId29"/>
    <p:sldId id="284" r:id="rId30"/>
    <p:sldId id="290" r:id="rId31"/>
    <p:sldId id="278" r:id="rId32"/>
    <p:sldId id="279" r:id="rId33"/>
    <p:sldId id="28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5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munkalap.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munkalap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munkalap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munkalap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munkalap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munkalap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munkalap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munkalap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a:t>
            </a:r>
            <a:endParaRPr lang="hu-HU" dirty="0"/>
          </a:p>
        </c:rich>
      </c:tx>
      <c:layout/>
      <c:overlay val="0"/>
    </c:title>
    <c:autoTitleDeleted val="0"/>
    <c:plotArea>
      <c:layout/>
      <c:scatterChart>
        <c:scatterStyle val="lineMarker"/>
        <c:varyColors val="0"/>
        <c:ser>
          <c:idx val="0"/>
          <c:order val="0"/>
          <c:tx>
            <c:strRef>
              <c:f>Munka1!$B$1</c:f>
              <c:strCache>
                <c:ptCount val="1"/>
                <c:pt idx="0">
                  <c:v>Q1</c:v>
                </c:pt>
              </c:strCache>
            </c:strRef>
          </c:tx>
          <c:spPr>
            <a:ln>
              <a:solidFill>
                <a:srgbClr val="FF000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36</c:v>
                </c:pt>
                <c:pt idx="1">
                  <c:v>34</c:v>
                </c:pt>
                <c:pt idx="2">
                  <c:v>32</c:v>
                </c:pt>
                <c:pt idx="3">
                  <c:v>30</c:v>
                </c:pt>
                <c:pt idx="4">
                  <c:v>28</c:v>
                </c:pt>
                <c:pt idx="5">
                  <c:v>26</c:v>
                </c:pt>
                <c:pt idx="6">
                  <c:v>24</c:v>
                </c:pt>
                <c:pt idx="7">
                  <c:v>22</c:v>
                </c:pt>
                <c:pt idx="8">
                  <c:v>20</c:v>
                </c:pt>
                <c:pt idx="9">
                  <c:v>18</c:v>
                </c:pt>
                <c:pt idx="10">
                  <c:v>16</c:v>
                </c:pt>
                <c:pt idx="11">
                  <c:v>14</c:v>
                </c:pt>
                <c:pt idx="12">
                  <c:v>12</c:v>
                </c:pt>
                <c:pt idx="13">
                  <c:v>10</c:v>
                </c:pt>
                <c:pt idx="14">
                  <c:v>8</c:v>
                </c:pt>
                <c:pt idx="15">
                  <c:v>6</c:v>
                </c:pt>
                <c:pt idx="16">
                  <c:v>4</c:v>
                </c:pt>
                <c:pt idx="17">
                  <c:v>2</c:v>
                </c:pt>
                <c:pt idx="18">
                  <c:v>0</c:v>
                </c:pt>
              </c:numCache>
            </c:numRef>
          </c:yVal>
          <c:smooth val="0"/>
          <c:extLst>
            <c:ext xmlns:c16="http://schemas.microsoft.com/office/drawing/2014/chart" uri="{C3380CC4-5D6E-409C-BE32-E72D297353CC}">
              <c16:uniqueId val="{00000000-1FFB-42FE-A5E8-E73B0440EAB1}"/>
            </c:ext>
          </c:extLst>
        </c:ser>
        <c:dLbls>
          <c:showLegendKey val="0"/>
          <c:showVal val="0"/>
          <c:showCatName val="0"/>
          <c:showSerName val="0"/>
          <c:showPercent val="0"/>
          <c:showBubbleSize val="0"/>
        </c:dLbls>
        <c:axId val="30415872"/>
        <c:axId val="31082368"/>
      </c:scatterChart>
      <c:valAx>
        <c:axId val="30415872"/>
        <c:scaling>
          <c:orientation val="minMax"/>
        </c:scaling>
        <c:delete val="0"/>
        <c:axPos val="b"/>
        <c:title>
          <c:tx>
            <c:rich>
              <a:bodyPr/>
              <a:lstStyle/>
              <a:p>
                <a:pPr>
                  <a:defRPr>
                    <a:solidFill>
                      <a:schemeClr val="tx1"/>
                    </a:solidFill>
                  </a:defRPr>
                </a:pPr>
                <a:r>
                  <a:rPr lang="hu-HU" dirty="0" err="1" smtClean="0">
                    <a:solidFill>
                      <a:schemeClr val="tx1"/>
                    </a:solidFill>
                  </a:rPr>
                  <a:t>Quantity</a:t>
                </a:r>
                <a:endParaRPr lang="hu-HU" dirty="0">
                  <a:solidFill>
                    <a:schemeClr val="tx1"/>
                  </a:solidFill>
                </a:endParaRPr>
              </a:p>
            </c:rich>
          </c:tx>
          <c:layout/>
          <c:overlay val="0"/>
        </c:title>
        <c:numFmt formatCode="General" sourceLinked="1"/>
        <c:majorTickMark val="none"/>
        <c:minorTickMark val="none"/>
        <c:tickLblPos val="nextTo"/>
        <c:txPr>
          <a:bodyPr/>
          <a:lstStyle/>
          <a:p>
            <a:pPr>
              <a:defRPr sz="1200"/>
            </a:pPr>
            <a:endParaRPr lang="hu-HU"/>
          </a:p>
        </c:txPr>
        <c:crossAx val="31082368"/>
        <c:crosses val="autoZero"/>
        <c:crossBetween val="midCat"/>
        <c:majorUnit val="5"/>
      </c:valAx>
      <c:valAx>
        <c:axId val="31082368"/>
        <c:scaling>
          <c:orientation val="minMax"/>
        </c:scaling>
        <c:delete val="0"/>
        <c:axPos val="l"/>
        <c:title>
          <c:tx>
            <c:rich>
              <a:bodyPr/>
              <a:lstStyle/>
              <a:p>
                <a:pPr>
                  <a:defRPr>
                    <a:solidFill>
                      <a:schemeClr val="tx1"/>
                    </a:solidFill>
                  </a:defRPr>
                </a:pPr>
                <a:r>
                  <a:rPr lang="hu-HU" dirty="0" smtClean="0">
                    <a:solidFill>
                      <a:schemeClr val="tx1"/>
                    </a:solidFill>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30415872"/>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II</a:t>
            </a:r>
            <a:endParaRPr lang="hu-HU" dirty="0"/>
          </a:p>
        </c:rich>
      </c:tx>
      <c:layout/>
      <c:overlay val="0"/>
    </c:title>
    <c:autoTitleDeleted val="0"/>
    <c:plotArea>
      <c:layout/>
      <c:scatterChart>
        <c:scatterStyle val="lineMarker"/>
        <c:varyColors val="0"/>
        <c:ser>
          <c:idx val="0"/>
          <c:order val="0"/>
          <c:tx>
            <c:strRef>
              <c:f>Munka1!$B$1</c:f>
              <c:strCache>
                <c:ptCount val="1"/>
                <c:pt idx="0">
                  <c:v>Q2</c:v>
                </c:pt>
              </c:strCache>
            </c:strRef>
          </c:tx>
          <c:spPr>
            <a:ln>
              <a:solidFill>
                <a:srgbClr val="0070C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24</c:v>
                </c:pt>
                <c:pt idx="1">
                  <c:v>22</c:v>
                </c:pt>
                <c:pt idx="2">
                  <c:v>20</c:v>
                </c:pt>
                <c:pt idx="3">
                  <c:v>18</c:v>
                </c:pt>
                <c:pt idx="4">
                  <c:v>16</c:v>
                </c:pt>
                <c:pt idx="5">
                  <c:v>14</c:v>
                </c:pt>
                <c:pt idx="6">
                  <c:v>12</c:v>
                </c:pt>
                <c:pt idx="7">
                  <c:v>10</c:v>
                </c:pt>
                <c:pt idx="8">
                  <c:v>8</c:v>
                </c:pt>
                <c:pt idx="9">
                  <c:v>6</c:v>
                </c:pt>
                <c:pt idx="10">
                  <c:v>4</c:v>
                </c:pt>
                <c:pt idx="11">
                  <c:v>2</c:v>
                </c:pt>
                <c:pt idx="12">
                  <c:v>0</c:v>
                </c:pt>
              </c:numCache>
            </c:numRef>
          </c:yVal>
          <c:smooth val="0"/>
          <c:extLst>
            <c:ext xmlns:c16="http://schemas.microsoft.com/office/drawing/2014/chart" uri="{C3380CC4-5D6E-409C-BE32-E72D297353CC}">
              <c16:uniqueId val="{00000000-0F81-4F0D-BB14-D07B7D048845}"/>
            </c:ext>
          </c:extLst>
        </c:ser>
        <c:dLbls>
          <c:showLegendKey val="0"/>
          <c:showVal val="0"/>
          <c:showCatName val="0"/>
          <c:showSerName val="0"/>
          <c:showPercent val="0"/>
          <c:showBubbleSize val="0"/>
        </c:dLbls>
        <c:axId val="35834112"/>
        <c:axId val="35862016"/>
      </c:scatterChart>
      <c:valAx>
        <c:axId val="35834112"/>
        <c:scaling>
          <c:orientation val="minMax"/>
        </c:scaling>
        <c:delete val="0"/>
        <c:axPos val="b"/>
        <c:title>
          <c:tx>
            <c:rich>
              <a:bodyPr/>
              <a:lstStyle/>
              <a:p>
                <a:pPr>
                  <a:defRPr>
                    <a:solidFill>
                      <a:schemeClr val="tx1"/>
                    </a:solidFill>
                  </a:defRPr>
                </a:pPr>
                <a:r>
                  <a:rPr lang="hu-HU" sz="1800" b="1" i="0" baseline="0" dirty="0" err="1" smtClean="0">
                    <a:solidFill>
                      <a:schemeClr val="tx1"/>
                    </a:solidFill>
                    <a:effectLst/>
                  </a:rPr>
                  <a:t>Quantity</a:t>
                </a:r>
                <a:endParaRPr lang="hu-HU" dirty="0">
                  <a:solidFill>
                    <a:schemeClr val="tx1"/>
                  </a:solidFill>
                  <a:effectLst/>
                </a:endParaRPr>
              </a:p>
            </c:rich>
          </c:tx>
          <c:layout/>
          <c:overlay val="0"/>
        </c:title>
        <c:numFmt formatCode="General" sourceLinked="1"/>
        <c:majorTickMark val="none"/>
        <c:minorTickMark val="none"/>
        <c:tickLblPos val="nextTo"/>
        <c:txPr>
          <a:bodyPr/>
          <a:lstStyle/>
          <a:p>
            <a:pPr>
              <a:defRPr sz="1200"/>
            </a:pPr>
            <a:endParaRPr lang="hu-HU"/>
          </a:p>
        </c:txPr>
        <c:crossAx val="35862016"/>
        <c:crosses val="autoZero"/>
        <c:crossBetween val="midCat"/>
        <c:majorUnit val="5"/>
      </c:valAx>
      <c:valAx>
        <c:axId val="35862016"/>
        <c:scaling>
          <c:orientation val="minMax"/>
          <c:max val="40"/>
        </c:scaling>
        <c:delete val="0"/>
        <c:axPos val="l"/>
        <c:title>
          <c:tx>
            <c:rich>
              <a:bodyPr/>
              <a:lstStyle/>
              <a:p>
                <a:pPr>
                  <a:defRPr>
                    <a:solidFill>
                      <a:schemeClr val="tx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35834112"/>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I+II</a:t>
            </a:r>
            <a:endParaRPr lang="hu-HU" dirty="0"/>
          </a:p>
        </c:rich>
      </c:tx>
      <c:layout/>
      <c:overlay val="0"/>
    </c:title>
    <c:autoTitleDeleted val="0"/>
    <c:plotArea>
      <c:layout/>
      <c:scatterChart>
        <c:scatterStyle val="lineMarker"/>
        <c:varyColors val="0"/>
        <c:ser>
          <c:idx val="0"/>
          <c:order val="0"/>
          <c:tx>
            <c:strRef>
              <c:f>Munka1!$B$1</c:f>
              <c:strCache>
                <c:ptCount val="1"/>
                <c:pt idx="0">
                  <c:v>Q=Q1+Q2</c:v>
                </c:pt>
              </c:strCache>
            </c:strRef>
          </c:tx>
          <c:spPr>
            <a:ln>
              <a:solidFill>
                <a:srgbClr val="7030A0"/>
              </a:solidFill>
            </a:ln>
          </c:spPr>
          <c:marker>
            <c:symbol val="none"/>
          </c:marker>
          <c:xVal>
            <c:numRef>
              <c:f>Munka1!$A$2:$A$33</c:f>
              <c:numCache>
                <c:formatCode>General</c:formatCode>
                <c:ptCount val="32"/>
                <c:pt idx="0">
                  <c:v>0</c:v>
                </c:pt>
                <c:pt idx="1">
                  <c:v>0.5</c:v>
                </c:pt>
                <c:pt idx="2">
                  <c:v>1</c:v>
                </c:pt>
                <c:pt idx="3">
                  <c:v>1.5</c:v>
                </c:pt>
                <c:pt idx="4">
                  <c:v>2</c:v>
                </c:pt>
                <c:pt idx="5">
                  <c:v>2.5</c:v>
                </c:pt>
                <c:pt idx="6">
                  <c:v>3</c:v>
                </c:pt>
                <c:pt idx="7">
                  <c:v>3.0000000999999998</c:v>
                </c:pt>
                <c:pt idx="8">
                  <c:v>3.5</c:v>
                </c:pt>
                <c:pt idx="9">
                  <c:v>4</c:v>
                </c:pt>
                <c:pt idx="10">
                  <c:v>4.5</c:v>
                </c:pt>
                <c:pt idx="11">
                  <c:v>5</c:v>
                </c:pt>
                <c:pt idx="12">
                  <c:v>5.5</c:v>
                </c:pt>
                <c:pt idx="13">
                  <c:v>6</c:v>
                </c:pt>
                <c:pt idx="14">
                  <c:v>6.5</c:v>
                </c:pt>
                <c:pt idx="15">
                  <c:v>7</c:v>
                </c:pt>
                <c:pt idx="16">
                  <c:v>7.5</c:v>
                </c:pt>
                <c:pt idx="17">
                  <c:v>8</c:v>
                </c:pt>
                <c:pt idx="18">
                  <c:v>8.5</c:v>
                </c:pt>
                <c:pt idx="19">
                  <c:v>9</c:v>
                </c:pt>
                <c:pt idx="20">
                  <c:v>9.5</c:v>
                </c:pt>
                <c:pt idx="21">
                  <c:v>10</c:v>
                </c:pt>
                <c:pt idx="22">
                  <c:v>10.5</c:v>
                </c:pt>
                <c:pt idx="23">
                  <c:v>11</c:v>
                </c:pt>
                <c:pt idx="24">
                  <c:v>11.5</c:v>
                </c:pt>
                <c:pt idx="25">
                  <c:v>12</c:v>
                </c:pt>
                <c:pt idx="26">
                  <c:v>12.5</c:v>
                </c:pt>
                <c:pt idx="27">
                  <c:v>13</c:v>
                </c:pt>
                <c:pt idx="28">
                  <c:v>13.5</c:v>
                </c:pt>
                <c:pt idx="29">
                  <c:v>14</c:v>
                </c:pt>
                <c:pt idx="30">
                  <c:v>14.5</c:v>
                </c:pt>
                <c:pt idx="31">
                  <c:v>15</c:v>
                </c:pt>
              </c:numCache>
            </c:numRef>
          </c:xVal>
          <c:yVal>
            <c:numRef>
              <c:f>Munka1!$B$2:$B$33</c:f>
              <c:numCache>
                <c:formatCode>General</c:formatCode>
                <c:ptCount val="32"/>
                <c:pt idx="0">
                  <c:v>36</c:v>
                </c:pt>
                <c:pt idx="1">
                  <c:v>34</c:v>
                </c:pt>
                <c:pt idx="2">
                  <c:v>32</c:v>
                </c:pt>
                <c:pt idx="3">
                  <c:v>30</c:v>
                </c:pt>
                <c:pt idx="4">
                  <c:v>28</c:v>
                </c:pt>
                <c:pt idx="5">
                  <c:v>26</c:v>
                </c:pt>
                <c:pt idx="6">
                  <c:v>24</c:v>
                </c:pt>
                <c:pt idx="7">
                  <c:v>23.999999800000001</c:v>
                </c:pt>
                <c:pt idx="8">
                  <c:v>23</c:v>
                </c:pt>
                <c:pt idx="9">
                  <c:v>22</c:v>
                </c:pt>
                <c:pt idx="10">
                  <c:v>21</c:v>
                </c:pt>
                <c:pt idx="11">
                  <c:v>20</c:v>
                </c:pt>
                <c:pt idx="12">
                  <c:v>19</c:v>
                </c:pt>
                <c:pt idx="13">
                  <c:v>18</c:v>
                </c:pt>
                <c:pt idx="14">
                  <c:v>17</c:v>
                </c:pt>
                <c:pt idx="15">
                  <c:v>16</c:v>
                </c:pt>
                <c:pt idx="16">
                  <c:v>15</c:v>
                </c:pt>
                <c:pt idx="17">
                  <c:v>14</c:v>
                </c:pt>
                <c:pt idx="18">
                  <c:v>13</c:v>
                </c:pt>
                <c:pt idx="19">
                  <c:v>12</c:v>
                </c:pt>
                <c:pt idx="20">
                  <c:v>11</c:v>
                </c:pt>
                <c:pt idx="21">
                  <c:v>10</c:v>
                </c:pt>
                <c:pt idx="22">
                  <c:v>9</c:v>
                </c:pt>
                <c:pt idx="23">
                  <c:v>8</c:v>
                </c:pt>
                <c:pt idx="24">
                  <c:v>7</c:v>
                </c:pt>
                <c:pt idx="25">
                  <c:v>6</c:v>
                </c:pt>
                <c:pt idx="26">
                  <c:v>5</c:v>
                </c:pt>
                <c:pt idx="27">
                  <c:v>4</c:v>
                </c:pt>
                <c:pt idx="28">
                  <c:v>3</c:v>
                </c:pt>
                <c:pt idx="29">
                  <c:v>2</c:v>
                </c:pt>
                <c:pt idx="30">
                  <c:v>1</c:v>
                </c:pt>
                <c:pt idx="31">
                  <c:v>0</c:v>
                </c:pt>
              </c:numCache>
            </c:numRef>
          </c:yVal>
          <c:smooth val="0"/>
          <c:extLst>
            <c:ext xmlns:c16="http://schemas.microsoft.com/office/drawing/2014/chart" uri="{C3380CC4-5D6E-409C-BE32-E72D297353CC}">
              <c16:uniqueId val="{00000000-3139-4CD0-82F0-34B5B1D26D73}"/>
            </c:ext>
          </c:extLst>
        </c:ser>
        <c:dLbls>
          <c:showLegendKey val="0"/>
          <c:showVal val="0"/>
          <c:showCatName val="0"/>
          <c:showSerName val="0"/>
          <c:showPercent val="0"/>
          <c:showBubbleSize val="0"/>
        </c:dLbls>
        <c:axId val="54401664"/>
        <c:axId val="54416512"/>
      </c:scatterChart>
      <c:valAx>
        <c:axId val="54401664"/>
        <c:scaling>
          <c:orientation val="minMax"/>
          <c:max val="15"/>
        </c:scaling>
        <c:delete val="0"/>
        <c:axPos val="b"/>
        <c:title>
          <c:tx>
            <c:rich>
              <a:bodyPr/>
              <a:lstStyle/>
              <a:p>
                <a:pPr>
                  <a:defRPr>
                    <a:solidFill>
                      <a:schemeClr val="tx1"/>
                    </a:solidFill>
                  </a:defRPr>
                </a:pPr>
                <a:r>
                  <a:rPr lang="hu-HU" sz="1800" b="1" i="0" baseline="0" dirty="0" err="1" smtClean="0">
                    <a:effectLst/>
                  </a:rPr>
                  <a:t>Quantity</a:t>
                </a:r>
                <a:endParaRPr lang="hu-HU" dirty="0">
                  <a:effectLst/>
                </a:endParaRPr>
              </a:p>
            </c:rich>
          </c:tx>
          <c:layout/>
          <c:overlay val="0"/>
        </c:title>
        <c:numFmt formatCode="General" sourceLinked="1"/>
        <c:majorTickMark val="none"/>
        <c:minorTickMark val="none"/>
        <c:tickLblPos val="nextTo"/>
        <c:txPr>
          <a:bodyPr/>
          <a:lstStyle/>
          <a:p>
            <a:pPr>
              <a:defRPr sz="1200"/>
            </a:pPr>
            <a:endParaRPr lang="hu-HU"/>
          </a:p>
        </c:txPr>
        <c:crossAx val="54416512"/>
        <c:crosses val="autoZero"/>
        <c:crossBetween val="midCat"/>
        <c:majorUnit val="5"/>
      </c:valAx>
      <c:valAx>
        <c:axId val="54416512"/>
        <c:scaling>
          <c:orientation val="minMax"/>
        </c:scaling>
        <c:delete val="0"/>
        <c:axPos val="l"/>
        <c:title>
          <c:tx>
            <c:rich>
              <a:bodyPr/>
              <a:lstStyle/>
              <a:p>
                <a:pPr>
                  <a:defRPr>
                    <a:solidFill>
                      <a:schemeClr val="bg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54401664"/>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a:t>
            </a:r>
            <a:endParaRPr lang="hu-HU" dirty="0"/>
          </a:p>
        </c:rich>
      </c:tx>
      <c:layout/>
      <c:overlay val="0"/>
    </c:title>
    <c:autoTitleDeleted val="0"/>
    <c:plotArea>
      <c:layout/>
      <c:scatterChart>
        <c:scatterStyle val="lineMarker"/>
        <c:varyColors val="0"/>
        <c:ser>
          <c:idx val="0"/>
          <c:order val="0"/>
          <c:tx>
            <c:strRef>
              <c:f>Munka1!$B$1</c:f>
              <c:strCache>
                <c:ptCount val="1"/>
                <c:pt idx="0">
                  <c:v>D</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36</c:v>
                </c:pt>
                <c:pt idx="1">
                  <c:v>34</c:v>
                </c:pt>
                <c:pt idx="2">
                  <c:v>32</c:v>
                </c:pt>
                <c:pt idx="3">
                  <c:v>30</c:v>
                </c:pt>
                <c:pt idx="4">
                  <c:v>28</c:v>
                </c:pt>
                <c:pt idx="5">
                  <c:v>26</c:v>
                </c:pt>
                <c:pt idx="6">
                  <c:v>24</c:v>
                </c:pt>
                <c:pt idx="7">
                  <c:v>22</c:v>
                </c:pt>
                <c:pt idx="8">
                  <c:v>20</c:v>
                </c:pt>
                <c:pt idx="9">
                  <c:v>18</c:v>
                </c:pt>
                <c:pt idx="10">
                  <c:v>16</c:v>
                </c:pt>
                <c:pt idx="11">
                  <c:v>14</c:v>
                </c:pt>
                <c:pt idx="12">
                  <c:v>12</c:v>
                </c:pt>
                <c:pt idx="13">
                  <c:v>10</c:v>
                </c:pt>
                <c:pt idx="14">
                  <c:v>8</c:v>
                </c:pt>
                <c:pt idx="15">
                  <c:v>6</c:v>
                </c:pt>
                <c:pt idx="16">
                  <c:v>4</c:v>
                </c:pt>
                <c:pt idx="17">
                  <c:v>2</c:v>
                </c:pt>
                <c:pt idx="18">
                  <c:v>0</c:v>
                </c:pt>
              </c:numCache>
            </c:numRef>
          </c:yVal>
          <c:smooth val="0"/>
          <c:extLst>
            <c:ext xmlns:c16="http://schemas.microsoft.com/office/drawing/2014/chart" uri="{C3380CC4-5D6E-409C-BE32-E72D297353CC}">
              <c16:uniqueId val="{00000000-E6F4-40AB-807C-458FEA5D28BC}"/>
            </c:ext>
          </c:extLst>
        </c:ser>
        <c:ser>
          <c:idx val="1"/>
          <c:order val="1"/>
          <c:tx>
            <c:strRef>
              <c:f>Munka1!$C$1</c:f>
              <c:strCache>
                <c:ptCount val="1"/>
                <c:pt idx="0">
                  <c:v>MR </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Munka1!$C$2:$C$20</c:f>
              <c:numCache>
                <c:formatCode>General</c:formatCode>
                <c:ptCount val="19"/>
                <c:pt idx="0">
                  <c:v>36</c:v>
                </c:pt>
                <c:pt idx="1">
                  <c:v>32</c:v>
                </c:pt>
                <c:pt idx="2">
                  <c:v>28</c:v>
                </c:pt>
                <c:pt idx="3">
                  <c:v>24</c:v>
                </c:pt>
                <c:pt idx="4">
                  <c:v>20</c:v>
                </c:pt>
                <c:pt idx="5">
                  <c:v>16</c:v>
                </c:pt>
                <c:pt idx="6">
                  <c:v>12</c:v>
                </c:pt>
                <c:pt idx="7">
                  <c:v>8</c:v>
                </c:pt>
                <c:pt idx="8">
                  <c:v>4</c:v>
                </c:pt>
                <c:pt idx="9">
                  <c:v>0</c:v>
                </c:pt>
              </c:numCache>
            </c:numRef>
          </c:yVal>
          <c:smooth val="0"/>
          <c:extLst>
            <c:ext xmlns:c16="http://schemas.microsoft.com/office/drawing/2014/chart" uri="{C3380CC4-5D6E-409C-BE32-E72D297353CC}">
              <c16:uniqueId val="{00000001-E6F4-40AB-807C-458FEA5D28BC}"/>
            </c:ext>
          </c:extLst>
        </c:ser>
        <c:ser>
          <c:idx val="2"/>
          <c:order val="2"/>
          <c:tx>
            <c:strRef>
              <c:f>Munka1!$D$1</c:f>
              <c:strCache>
                <c:ptCount val="1"/>
                <c:pt idx="0">
                  <c:v>MC</c:v>
                </c:pt>
              </c:strCache>
            </c:strRef>
          </c:tx>
          <c:spPr>
            <a:ln>
              <a:solidFill>
                <a:srgbClr val="FF000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Munka1!$D$2:$D$20</c:f>
              <c:numCache>
                <c:formatCode>General</c:formatCode>
                <c:ptCount val="19"/>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yVal>
          <c:smooth val="0"/>
          <c:extLst>
            <c:ext xmlns:c16="http://schemas.microsoft.com/office/drawing/2014/chart" uri="{C3380CC4-5D6E-409C-BE32-E72D297353CC}">
              <c16:uniqueId val="{00000002-E6F4-40AB-807C-458FEA5D28BC}"/>
            </c:ext>
          </c:extLst>
        </c:ser>
        <c:dLbls>
          <c:showLegendKey val="0"/>
          <c:showVal val="0"/>
          <c:showCatName val="0"/>
          <c:showSerName val="0"/>
          <c:showPercent val="0"/>
          <c:showBubbleSize val="0"/>
        </c:dLbls>
        <c:axId val="107229568"/>
        <c:axId val="107231488"/>
      </c:scatterChart>
      <c:valAx>
        <c:axId val="107229568"/>
        <c:scaling>
          <c:orientation val="minMax"/>
        </c:scaling>
        <c:delete val="0"/>
        <c:axPos val="b"/>
        <c:title>
          <c:tx>
            <c:rich>
              <a:bodyPr/>
              <a:lstStyle/>
              <a:p>
                <a:pPr>
                  <a:defRPr>
                    <a:solidFill>
                      <a:schemeClr val="tx1"/>
                    </a:solidFill>
                  </a:defRPr>
                </a:pPr>
                <a:r>
                  <a:rPr lang="hu-HU" sz="1800" b="1" i="0" baseline="0" dirty="0" err="1" smtClean="0">
                    <a:solidFill>
                      <a:schemeClr val="tx1"/>
                    </a:solidFill>
                    <a:effectLst/>
                  </a:rPr>
                  <a:t>Quantity</a:t>
                </a:r>
                <a:endParaRPr lang="hu-HU" dirty="0">
                  <a:solidFill>
                    <a:schemeClr val="tx1"/>
                  </a:solidFill>
                  <a:effectLst/>
                </a:endParaRPr>
              </a:p>
            </c:rich>
          </c:tx>
          <c:layout/>
          <c:overlay val="0"/>
        </c:title>
        <c:numFmt formatCode="General" sourceLinked="1"/>
        <c:majorTickMark val="none"/>
        <c:minorTickMark val="none"/>
        <c:tickLblPos val="nextTo"/>
        <c:txPr>
          <a:bodyPr/>
          <a:lstStyle/>
          <a:p>
            <a:pPr>
              <a:defRPr sz="1200"/>
            </a:pPr>
            <a:endParaRPr lang="hu-HU"/>
          </a:p>
        </c:txPr>
        <c:crossAx val="107231488"/>
        <c:crosses val="autoZero"/>
        <c:crossBetween val="midCat"/>
        <c:majorUnit val="5"/>
      </c:valAx>
      <c:valAx>
        <c:axId val="107231488"/>
        <c:scaling>
          <c:orientation val="minMax"/>
        </c:scaling>
        <c:delete val="0"/>
        <c:axPos val="l"/>
        <c:title>
          <c:tx>
            <c:rich>
              <a:bodyPr/>
              <a:lstStyle/>
              <a:p>
                <a:pPr>
                  <a:defRPr>
                    <a:solidFill>
                      <a:schemeClr val="tx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107229568"/>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II</a:t>
            </a:r>
            <a:endParaRPr lang="hu-HU" dirty="0"/>
          </a:p>
        </c:rich>
      </c:tx>
      <c:layout/>
      <c:overlay val="0"/>
    </c:title>
    <c:autoTitleDeleted val="0"/>
    <c:plotArea>
      <c:layout/>
      <c:scatterChart>
        <c:scatterStyle val="lineMarker"/>
        <c:varyColors val="0"/>
        <c:ser>
          <c:idx val="0"/>
          <c:order val="0"/>
          <c:tx>
            <c:strRef>
              <c:f>Munka1!$B$1</c:f>
              <c:strCache>
                <c:ptCount val="1"/>
                <c:pt idx="0">
                  <c:v>D</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24</c:v>
                </c:pt>
                <c:pt idx="1">
                  <c:v>22</c:v>
                </c:pt>
                <c:pt idx="2">
                  <c:v>20</c:v>
                </c:pt>
                <c:pt idx="3">
                  <c:v>18</c:v>
                </c:pt>
                <c:pt idx="4">
                  <c:v>16</c:v>
                </c:pt>
                <c:pt idx="5">
                  <c:v>14</c:v>
                </c:pt>
                <c:pt idx="6">
                  <c:v>12</c:v>
                </c:pt>
                <c:pt idx="7">
                  <c:v>10</c:v>
                </c:pt>
                <c:pt idx="8">
                  <c:v>8</c:v>
                </c:pt>
                <c:pt idx="9">
                  <c:v>6</c:v>
                </c:pt>
                <c:pt idx="10">
                  <c:v>4</c:v>
                </c:pt>
                <c:pt idx="11">
                  <c:v>2</c:v>
                </c:pt>
                <c:pt idx="12">
                  <c:v>0</c:v>
                </c:pt>
              </c:numCache>
            </c:numRef>
          </c:yVal>
          <c:smooth val="0"/>
          <c:extLst>
            <c:ext xmlns:c16="http://schemas.microsoft.com/office/drawing/2014/chart" uri="{C3380CC4-5D6E-409C-BE32-E72D297353CC}">
              <c16:uniqueId val="{00000000-800A-453A-8FE9-8D4F084822DF}"/>
            </c:ext>
          </c:extLst>
        </c:ser>
        <c:ser>
          <c:idx val="1"/>
          <c:order val="1"/>
          <c:tx>
            <c:strRef>
              <c:f>Munka1!$C$1</c:f>
              <c:strCache>
                <c:ptCount val="1"/>
                <c:pt idx="0">
                  <c:v>MR </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Munka1!$C$2:$C$20</c:f>
              <c:numCache>
                <c:formatCode>General</c:formatCode>
                <c:ptCount val="19"/>
                <c:pt idx="0">
                  <c:v>24</c:v>
                </c:pt>
                <c:pt idx="1">
                  <c:v>20</c:v>
                </c:pt>
                <c:pt idx="2">
                  <c:v>16</c:v>
                </c:pt>
                <c:pt idx="3">
                  <c:v>12</c:v>
                </c:pt>
                <c:pt idx="4">
                  <c:v>8</c:v>
                </c:pt>
                <c:pt idx="5">
                  <c:v>4</c:v>
                </c:pt>
                <c:pt idx="6">
                  <c:v>0</c:v>
                </c:pt>
              </c:numCache>
            </c:numRef>
          </c:yVal>
          <c:smooth val="0"/>
          <c:extLst>
            <c:ext xmlns:c16="http://schemas.microsoft.com/office/drawing/2014/chart" uri="{C3380CC4-5D6E-409C-BE32-E72D297353CC}">
              <c16:uniqueId val="{00000001-800A-453A-8FE9-8D4F084822DF}"/>
            </c:ext>
          </c:extLst>
        </c:ser>
        <c:ser>
          <c:idx val="2"/>
          <c:order val="2"/>
          <c:tx>
            <c:strRef>
              <c:f>Munka1!$D$1</c:f>
              <c:strCache>
                <c:ptCount val="1"/>
                <c:pt idx="0">
                  <c:v>MC</c:v>
                </c:pt>
              </c:strCache>
            </c:strRef>
          </c:tx>
          <c:spPr>
            <a:ln>
              <a:solidFill>
                <a:srgbClr val="FF000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Munka1!$D$2:$D$20</c:f>
              <c:numCache>
                <c:formatCode>General</c:formatCode>
                <c:ptCount val="19"/>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yVal>
          <c:smooth val="0"/>
          <c:extLst>
            <c:ext xmlns:c16="http://schemas.microsoft.com/office/drawing/2014/chart" uri="{C3380CC4-5D6E-409C-BE32-E72D297353CC}">
              <c16:uniqueId val="{00000002-800A-453A-8FE9-8D4F084822DF}"/>
            </c:ext>
          </c:extLst>
        </c:ser>
        <c:dLbls>
          <c:showLegendKey val="0"/>
          <c:showVal val="0"/>
          <c:showCatName val="0"/>
          <c:showSerName val="0"/>
          <c:showPercent val="0"/>
          <c:showBubbleSize val="0"/>
        </c:dLbls>
        <c:axId val="107426176"/>
        <c:axId val="107428096"/>
      </c:scatterChart>
      <c:valAx>
        <c:axId val="107426176"/>
        <c:scaling>
          <c:orientation val="minMax"/>
        </c:scaling>
        <c:delete val="0"/>
        <c:axPos val="b"/>
        <c:title>
          <c:tx>
            <c:rich>
              <a:bodyPr/>
              <a:lstStyle/>
              <a:p>
                <a:pPr>
                  <a:defRPr>
                    <a:solidFill>
                      <a:schemeClr val="tx1"/>
                    </a:solidFill>
                  </a:defRPr>
                </a:pPr>
                <a:r>
                  <a:rPr lang="hu-HU" sz="1800" b="1" i="0" u="none" strike="noStrike" baseline="0" dirty="0" err="1" smtClean="0">
                    <a:solidFill>
                      <a:schemeClr val="tx1"/>
                    </a:solidFill>
                    <a:effectLst/>
                  </a:rPr>
                  <a:t>Quantity</a:t>
                </a:r>
                <a:endParaRPr lang="hu-HU" dirty="0">
                  <a:solidFill>
                    <a:schemeClr val="tx1"/>
                  </a:solidFill>
                </a:endParaRPr>
              </a:p>
            </c:rich>
          </c:tx>
          <c:layout/>
          <c:overlay val="0"/>
        </c:title>
        <c:numFmt formatCode="General" sourceLinked="1"/>
        <c:majorTickMark val="none"/>
        <c:minorTickMark val="none"/>
        <c:tickLblPos val="nextTo"/>
        <c:txPr>
          <a:bodyPr/>
          <a:lstStyle/>
          <a:p>
            <a:pPr>
              <a:defRPr sz="1200"/>
            </a:pPr>
            <a:endParaRPr lang="hu-HU"/>
          </a:p>
        </c:txPr>
        <c:crossAx val="107428096"/>
        <c:crosses val="autoZero"/>
        <c:crossBetween val="midCat"/>
        <c:majorUnit val="5"/>
      </c:valAx>
      <c:valAx>
        <c:axId val="107428096"/>
        <c:scaling>
          <c:orientation val="minMax"/>
          <c:max val="40"/>
        </c:scaling>
        <c:delete val="0"/>
        <c:axPos val="l"/>
        <c:title>
          <c:tx>
            <c:rich>
              <a:bodyPr/>
              <a:lstStyle/>
              <a:p>
                <a:pPr>
                  <a:defRPr>
                    <a:solidFill>
                      <a:schemeClr val="tx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107426176"/>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I+II</a:t>
            </a:r>
            <a:endParaRPr lang="hu-HU" dirty="0"/>
          </a:p>
        </c:rich>
      </c:tx>
      <c:layout/>
      <c:overlay val="0"/>
    </c:title>
    <c:autoTitleDeleted val="0"/>
    <c:plotArea>
      <c:layout/>
      <c:scatterChart>
        <c:scatterStyle val="lineMarker"/>
        <c:varyColors val="0"/>
        <c:ser>
          <c:idx val="0"/>
          <c:order val="0"/>
          <c:tx>
            <c:strRef>
              <c:f>Munka1!$B$1</c:f>
              <c:strCache>
                <c:ptCount val="1"/>
                <c:pt idx="0">
                  <c:v>D</c:v>
                </c:pt>
              </c:strCache>
            </c:strRef>
          </c:tx>
          <c:marker>
            <c:symbol val="none"/>
          </c:marker>
          <c:xVal>
            <c:numRef>
              <c:f>Munka1!$A$2:$A$33</c:f>
              <c:numCache>
                <c:formatCode>General</c:formatCode>
                <c:ptCount val="32"/>
                <c:pt idx="0">
                  <c:v>0</c:v>
                </c:pt>
                <c:pt idx="1">
                  <c:v>0.5</c:v>
                </c:pt>
                <c:pt idx="2">
                  <c:v>1</c:v>
                </c:pt>
                <c:pt idx="3">
                  <c:v>1.5</c:v>
                </c:pt>
                <c:pt idx="4">
                  <c:v>2</c:v>
                </c:pt>
                <c:pt idx="5">
                  <c:v>2.5</c:v>
                </c:pt>
                <c:pt idx="6">
                  <c:v>3</c:v>
                </c:pt>
                <c:pt idx="7">
                  <c:v>3.0000000999999998</c:v>
                </c:pt>
                <c:pt idx="8">
                  <c:v>3.5</c:v>
                </c:pt>
                <c:pt idx="9">
                  <c:v>4</c:v>
                </c:pt>
                <c:pt idx="10">
                  <c:v>4.5</c:v>
                </c:pt>
                <c:pt idx="11">
                  <c:v>5</c:v>
                </c:pt>
                <c:pt idx="12">
                  <c:v>5.5</c:v>
                </c:pt>
                <c:pt idx="13">
                  <c:v>6</c:v>
                </c:pt>
                <c:pt idx="14">
                  <c:v>6.5</c:v>
                </c:pt>
                <c:pt idx="15">
                  <c:v>7</c:v>
                </c:pt>
                <c:pt idx="16">
                  <c:v>7.5</c:v>
                </c:pt>
                <c:pt idx="17">
                  <c:v>8</c:v>
                </c:pt>
                <c:pt idx="18">
                  <c:v>8.5</c:v>
                </c:pt>
                <c:pt idx="19">
                  <c:v>9</c:v>
                </c:pt>
                <c:pt idx="20">
                  <c:v>9.5</c:v>
                </c:pt>
                <c:pt idx="21">
                  <c:v>10</c:v>
                </c:pt>
                <c:pt idx="22">
                  <c:v>10.5</c:v>
                </c:pt>
                <c:pt idx="23">
                  <c:v>11</c:v>
                </c:pt>
                <c:pt idx="24">
                  <c:v>11.5</c:v>
                </c:pt>
                <c:pt idx="25">
                  <c:v>12</c:v>
                </c:pt>
                <c:pt idx="26">
                  <c:v>12.5</c:v>
                </c:pt>
                <c:pt idx="27">
                  <c:v>13</c:v>
                </c:pt>
                <c:pt idx="28">
                  <c:v>13.5</c:v>
                </c:pt>
                <c:pt idx="29">
                  <c:v>14</c:v>
                </c:pt>
                <c:pt idx="30">
                  <c:v>14.5</c:v>
                </c:pt>
                <c:pt idx="31">
                  <c:v>15</c:v>
                </c:pt>
              </c:numCache>
            </c:numRef>
          </c:xVal>
          <c:yVal>
            <c:numRef>
              <c:f>Munka1!$B$2:$B$33</c:f>
              <c:numCache>
                <c:formatCode>General</c:formatCode>
                <c:ptCount val="32"/>
                <c:pt idx="0">
                  <c:v>36</c:v>
                </c:pt>
                <c:pt idx="1">
                  <c:v>34</c:v>
                </c:pt>
                <c:pt idx="2">
                  <c:v>32</c:v>
                </c:pt>
                <c:pt idx="3">
                  <c:v>30</c:v>
                </c:pt>
                <c:pt idx="4">
                  <c:v>28</c:v>
                </c:pt>
                <c:pt idx="5">
                  <c:v>26</c:v>
                </c:pt>
                <c:pt idx="6">
                  <c:v>24</c:v>
                </c:pt>
                <c:pt idx="7">
                  <c:v>23.999999800000001</c:v>
                </c:pt>
                <c:pt idx="8">
                  <c:v>23</c:v>
                </c:pt>
                <c:pt idx="9">
                  <c:v>22</c:v>
                </c:pt>
                <c:pt idx="10">
                  <c:v>21</c:v>
                </c:pt>
                <c:pt idx="11">
                  <c:v>20</c:v>
                </c:pt>
                <c:pt idx="12">
                  <c:v>19</c:v>
                </c:pt>
                <c:pt idx="13">
                  <c:v>18</c:v>
                </c:pt>
                <c:pt idx="14">
                  <c:v>17</c:v>
                </c:pt>
                <c:pt idx="15">
                  <c:v>16</c:v>
                </c:pt>
                <c:pt idx="16">
                  <c:v>15</c:v>
                </c:pt>
                <c:pt idx="17">
                  <c:v>14</c:v>
                </c:pt>
                <c:pt idx="18">
                  <c:v>13</c:v>
                </c:pt>
                <c:pt idx="19">
                  <c:v>12</c:v>
                </c:pt>
                <c:pt idx="20">
                  <c:v>11</c:v>
                </c:pt>
                <c:pt idx="21">
                  <c:v>10</c:v>
                </c:pt>
                <c:pt idx="22">
                  <c:v>9</c:v>
                </c:pt>
                <c:pt idx="23">
                  <c:v>8</c:v>
                </c:pt>
                <c:pt idx="24">
                  <c:v>7</c:v>
                </c:pt>
                <c:pt idx="25">
                  <c:v>6</c:v>
                </c:pt>
                <c:pt idx="26">
                  <c:v>5</c:v>
                </c:pt>
                <c:pt idx="27">
                  <c:v>4</c:v>
                </c:pt>
                <c:pt idx="28">
                  <c:v>3</c:v>
                </c:pt>
                <c:pt idx="29">
                  <c:v>2</c:v>
                </c:pt>
                <c:pt idx="30">
                  <c:v>1</c:v>
                </c:pt>
                <c:pt idx="31">
                  <c:v>0</c:v>
                </c:pt>
              </c:numCache>
            </c:numRef>
          </c:yVal>
          <c:smooth val="0"/>
          <c:extLst>
            <c:ext xmlns:c16="http://schemas.microsoft.com/office/drawing/2014/chart" uri="{C3380CC4-5D6E-409C-BE32-E72D297353CC}">
              <c16:uniqueId val="{00000000-2322-4FC4-BA6E-EF79747FB4BB}"/>
            </c:ext>
          </c:extLst>
        </c:ser>
        <c:ser>
          <c:idx val="1"/>
          <c:order val="1"/>
          <c:tx>
            <c:strRef>
              <c:f>Munka1!$C$1</c:f>
              <c:strCache>
                <c:ptCount val="1"/>
                <c:pt idx="0">
                  <c:v>MR </c:v>
                </c:pt>
              </c:strCache>
            </c:strRef>
          </c:tx>
          <c:marker>
            <c:symbol val="none"/>
          </c:marker>
          <c:xVal>
            <c:numRef>
              <c:f>Munka1!$A$2:$A$33</c:f>
              <c:numCache>
                <c:formatCode>General</c:formatCode>
                <c:ptCount val="32"/>
                <c:pt idx="0">
                  <c:v>0</c:v>
                </c:pt>
                <c:pt idx="1">
                  <c:v>0.5</c:v>
                </c:pt>
                <c:pt idx="2">
                  <c:v>1</c:v>
                </c:pt>
                <c:pt idx="3">
                  <c:v>1.5</c:v>
                </c:pt>
                <c:pt idx="4">
                  <c:v>2</c:v>
                </c:pt>
                <c:pt idx="5">
                  <c:v>2.5</c:v>
                </c:pt>
                <c:pt idx="6">
                  <c:v>3</c:v>
                </c:pt>
                <c:pt idx="7">
                  <c:v>3.0000000999999998</c:v>
                </c:pt>
                <c:pt idx="8">
                  <c:v>3.5</c:v>
                </c:pt>
                <c:pt idx="9">
                  <c:v>4</c:v>
                </c:pt>
                <c:pt idx="10">
                  <c:v>4.5</c:v>
                </c:pt>
                <c:pt idx="11">
                  <c:v>5</c:v>
                </c:pt>
                <c:pt idx="12">
                  <c:v>5.5</c:v>
                </c:pt>
                <c:pt idx="13">
                  <c:v>6</c:v>
                </c:pt>
                <c:pt idx="14">
                  <c:v>6.5</c:v>
                </c:pt>
                <c:pt idx="15">
                  <c:v>7</c:v>
                </c:pt>
                <c:pt idx="16">
                  <c:v>7.5</c:v>
                </c:pt>
                <c:pt idx="17">
                  <c:v>8</c:v>
                </c:pt>
                <c:pt idx="18">
                  <c:v>8.5</c:v>
                </c:pt>
                <c:pt idx="19">
                  <c:v>9</c:v>
                </c:pt>
                <c:pt idx="20">
                  <c:v>9.5</c:v>
                </c:pt>
                <c:pt idx="21">
                  <c:v>10</c:v>
                </c:pt>
                <c:pt idx="22">
                  <c:v>10.5</c:v>
                </c:pt>
                <c:pt idx="23">
                  <c:v>11</c:v>
                </c:pt>
                <c:pt idx="24">
                  <c:v>11.5</c:v>
                </c:pt>
                <c:pt idx="25">
                  <c:v>12</c:v>
                </c:pt>
                <c:pt idx="26">
                  <c:v>12.5</c:v>
                </c:pt>
                <c:pt idx="27">
                  <c:v>13</c:v>
                </c:pt>
                <c:pt idx="28">
                  <c:v>13.5</c:v>
                </c:pt>
                <c:pt idx="29">
                  <c:v>14</c:v>
                </c:pt>
                <c:pt idx="30">
                  <c:v>14.5</c:v>
                </c:pt>
                <c:pt idx="31">
                  <c:v>15</c:v>
                </c:pt>
              </c:numCache>
            </c:numRef>
          </c:xVal>
          <c:yVal>
            <c:numRef>
              <c:f>Munka1!$C$2:$C$33</c:f>
              <c:numCache>
                <c:formatCode>General</c:formatCode>
                <c:ptCount val="32"/>
                <c:pt idx="0">
                  <c:v>36</c:v>
                </c:pt>
                <c:pt idx="1">
                  <c:v>32</c:v>
                </c:pt>
                <c:pt idx="2">
                  <c:v>28</c:v>
                </c:pt>
                <c:pt idx="3">
                  <c:v>24</c:v>
                </c:pt>
                <c:pt idx="4">
                  <c:v>20</c:v>
                </c:pt>
                <c:pt idx="5">
                  <c:v>16</c:v>
                </c:pt>
                <c:pt idx="6">
                  <c:v>12</c:v>
                </c:pt>
                <c:pt idx="7">
                  <c:v>17.999999600000002</c:v>
                </c:pt>
                <c:pt idx="8">
                  <c:v>16</c:v>
                </c:pt>
                <c:pt idx="9">
                  <c:v>14</c:v>
                </c:pt>
                <c:pt idx="10">
                  <c:v>12</c:v>
                </c:pt>
                <c:pt idx="11">
                  <c:v>10</c:v>
                </c:pt>
                <c:pt idx="12">
                  <c:v>8</c:v>
                </c:pt>
                <c:pt idx="13">
                  <c:v>6</c:v>
                </c:pt>
                <c:pt idx="14">
                  <c:v>4</c:v>
                </c:pt>
                <c:pt idx="15">
                  <c:v>2</c:v>
                </c:pt>
                <c:pt idx="16">
                  <c:v>0</c:v>
                </c:pt>
              </c:numCache>
            </c:numRef>
          </c:yVal>
          <c:smooth val="0"/>
          <c:extLst>
            <c:ext xmlns:c16="http://schemas.microsoft.com/office/drawing/2014/chart" uri="{C3380CC4-5D6E-409C-BE32-E72D297353CC}">
              <c16:uniqueId val="{00000001-2322-4FC4-BA6E-EF79747FB4BB}"/>
            </c:ext>
          </c:extLst>
        </c:ser>
        <c:ser>
          <c:idx val="2"/>
          <c:order val="2"/>
          <c:tx>
            <c:strRef>
              <c:f>Munka1!$D$1</c:f>
              <c:strCache>
                <c:ptCount val="1"/>
                <c:pt idx="0">
                  <c:v>MC</c:v>
                </c:pt>
              </c:strCache>
            </c:strRef>
          </c:tx>
          <c:spPr>
            <a:ln>
              <a:solidFill>
                <a:srgbClr val="FF0000"/>
              </a:solidFill>
            </a:ln>
          </c:spPr>
          <c:marker>
            <c:symbol val="none"/>
          </c:marker>
          <c:xVal>
            <c:numRef>
              <c:f>Munka1!$A$2:$A$33</c:f>
              <c:numCache>
                <c:formatCode>General</c:formatCode>
                <c:ptCount val="32"/>
                <c:pt idx="0">
                  <c:v>0</c:v>
                </c:pt>
                <c:pt idx="1">
                  <c:v>0.5</c:v>
                </c:pt>
                <c:pt idx="2">
                  <c:v>1</c:v>
                </c:pt>
                <c:pt idx="3">
                  <c:v>1.5</c:v>
                </c:pt>
                <c:pt idx="4">
                  <c:v>2</c:v>
                </c:pt>
                <c:pt idx="5">
                  <c:v>2.5</c:v>
                </c:pt>
                <c:pt idx="6">
                  <c:v>3</c:v>
                </c:pt>
                <c:pt idx="7">
                  <c:v>3.0000000999999998</c:v>
                </c:pt>
                <c:pt idx="8">
                  <c:v>3.5</c:v>
                </c:pt>
                <c:pt idx="9">
                  <c:v>4</c:v>
                </c:pt>
                <c:pt idx="10">
                  <c:v>4.5</c:v>
                </c:pt>
                <c:pt idx="11">
                  <c:v>5</c:v>
                </c:pt>
                <c:pt idx="12">
                  <c:v>5.5</c:v>
                </c:pt>
                <c:pt idx="13">
                  <c:v>6</c:v>
                </c:pt>
                <c:pt idx="14">
                  <c:v>6.5</c:v>
                </c:pt>
                <c:pt idx="15">
                  <c:v>7</c:v>
                </c:pt>
                <c:pt idx="16">
                  <c:v>7.5</c:v>
                </c:pt>
                <c:pt idx="17">
                  <c:v>8</c:v>
                </c:pt>
                <c:pt idx="18">
                  <c:v>8.5</c:v>
                </c:pt>
                <c:pt idx="19">
                  <c:v>9</c:v>
                </c:pt>
                <c:pt idx="20">
                  <c:v>9.5</c:v>
                </c:pt>
                <c:pt idx="21">
                  <c:v>10</c:v>
                </c:pt>
                <c:pt idx="22">
                  <c:v>10.5</c:v>
                </c:pt>
                <c:pt idx="23">
                  <c:v>11</c:v>
                </c:pt>
                <c:pt idx="24">
                  <c:v>11.5</c:v>
                </c:pt>
                <c:pt idx="25">
                  <c:v>12</c:v>
                </c:pt>
                <c:pt idx="26">
                  <c:v>12.5</c:v>
                </c:pt>
                <c:pt idx="27">
                  <c:v>13</c:v>
                </c:pt>
                <c:pt idx="28">
                  <c:v>13.5</c:v>
                </c:pt>
                <c:pt idx="29">
                  <c:v>14</c:v>
                </c:pt>
                <c:pt idx="30">
                  <c:v>14.5</c:v>
                </c:pt>
                <c:pt idx="31">
                  <c:v>15</c:v>
                </c:pt>
              </c:numCache>
            </c:numRef>
          </c:xVal>
          <c:yVal>
            <c:numRef>
              <c:f>Munka1!$D$2:$D$33</c:f>
              <c:numCache>
                <c:formatCode>General</c:formatCode>
                <c:ptCount val="32"/>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pt idx="19">
                  <c:v>4</c:v>
                </c:pt>
                <c:pt idx="20">
                  <c:v>4</c:v>
                </c:pt>
                <c:pt idx="21">
                  <c:v>4</c:v>
                </c:pt>
                <c:pt idx="22">
                  <c:v>4</c:v>
                </c:pt>
                <c:pt idx="23">
                  <c:v>4</c:v>
                </c:pt>
                <c:pt idx="24">
                  <c:v>4</c:v>
                </c:pt>
                <c:pt idx="25">
                  <c:v>4</c:v>
                </c:pt>
                <c:pt idx="26">
                  <c:v>4</c:v>
                </c:pt>
                <c:pt idx="27">
                  <c:v>4</c:v>
                </c:pt>
                <c:pt idx="28">
                  <c:v>4</c:v>
                </c:pt>
                <c:pt idx="29">
                  <c:v>4</c:v>
                </c:pt>
                <c:pt idx="30">
                  <c:v>4</c:v>
                </c:pt>
                <c:pt idx="31">
                  <c:v>4</c:v>
                </c:pt>
              </c:numCache>
            </c:numRef>
          </c:yVal>
          <c:smooth val="0"/>
          <c:extLst>
            <c:ext xmlns:c16="http://schemas.microsoft.com/office/drawing/2014/chart" uri="{C3380CC4-5D6E-409C-BE32-E72D297353CC}">
              <c16:uniqueId val="{00000002-2322-4FC4-BA6E-EF79747FB4BB}"/>
            </c:ext>
          </c:extLst>
        </c:ser>
        <c:dLbls>
          <c:showLegendKey val="0"/>
          <c:showVal val="0"/>
          <c:showCatName val="0"/>
          <c:showSerName val="0"/>
          <c:showPercent val="0"/>
          <c:showBubbleSize val="0"/>
        </c:dLbls>
        <c:axId val="107467136"/>
        <c:axId val="107469056"/>
      </c:scatterChart>
      <c:valAx>
        <c:axId val="107467136"/>
        <c:scaling>
          <c:orientation val="minMax"/>
          <c:max val="15"/>
        </c:scaling>
        <c:delete val="0"/>
        <c:axPos val="b"/>
        <c:title>
          <c:tx>
            <c:rich>
              <a:bodyPr/>
              <a:lstStyle/>
              <a:p>
                <a:pPr>
                  <a:defRPr>
                    <a:solidFill>
                      <a:schemeClr val="tx1"/>
                    </a:solidFill>
                  </a:defRPr>
                </a:pPr>
                <a:r>
                  <a:rPr lang="hu-HU" sz="1800" b="1" i="0" u="none" strike="noStrike" baseline="0" dirty="0" err="1" smtClean="0">
                    <a:solidFill>
                      <a:schemeClr val="tx1"/>
                    </a:solidFill>
                    <a:effectLst/>
                  </a:rPr>
                  <a:t>Quantity</a:t>
                </a:r>
                <a:endParaRPr lang="hu-HU" dirty="0">
                  <a:solidFill>
                    <a:schemeClr val="tx1"/>
                  </a:solidFill>
                </a:endParaRPr>
              </a:p>
            </c:rich>
          </c:tx>
          <c:layout/>
          <c:overlay val="0"/>
        </c:title>
        <c:numFmt formatCode="General" sourceLinked="1"/>
        <c:majorTickMark val="none"/>
        <c:minorTickMark val="none"/>
        <c:tickLblPos val="nextTo"/>
        <c:txPr>
          <a:bodyPr/>
          <a:lstStyle/>
          <a:p>
            <a:pPr>
              <a:defRPr sz="1200"/>
            </a:pPr>
            <a:endParaRPr lang="hu-HU"/>
          </a:p>
        </c:txPr>
        <c:crossAx val="107469056"/>
        <c:crosses val="autoZero"/>
        <c:crossBetween val="midCat"/>
        <c:majorUnit val="5"/>
      </c:valAx>
      <c:valAx>
        <c:axId val="107469056"/>
        <c:scaling>
          <c:orientation val="minMax"/>
        </c:scaling>
        <c:delete val="0"/>
        <c:axPos val="l"/>
        <c:title>
          <c:tx>
            <c:rich>
              <a:bodyPr/>
              <a:lstStyle/>
              <a:p>
                <a:pPr>
                  <a:defRPr>
                    <a:solidFill>
                      <a:schemeClr val="bg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107467136"/>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a:t>
            </a:r>
            <a:endParaRPr lang="hu-HU" dirty="0"/>
          </a:p>
        </c:rich>
      </c:tx>
      <c:layout/>
      <c:overlay val="0"/>
    </c:title>
    <c:autoTitleDeleted val="0"/>
    <c:plotArea>
      <c:layout/>
      <c:scatterChart>
        <c:scatterStyle val="lineMarker"/>
        <c:varyColors val="0"/>
        <c:ser>
          <c:idx val="0"/>
          <c:order val="0"/>
          <c:tx>
            <c:strRef>
              <c:f>Munka1!$B$1</c:f>
              <c:strCache>
                <c:ptCount val="1"/>
                <c:pt idx="0">
                  <c:v>D</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36</c:v>
                </c:pt>
                <c:pt idx="1">
                  <c:v>34</c:v>
                </c:pt>
                <c:pt idx="2">
                  <c:v>32</c:v>
                </c:pt>
                <c:pt idx="3">
                  <c:v>30</c:v>
                </c:pt>
                <c:pt idx="4">
                  <c:v>28</c:v>
                </c:pt>
                <c:pt idx="5">
                  <c:v>26</c:v>
                </c:pt>
                <c:pt idx="6">
                  <c:v>24</c:v>
                </c:pt>
                <c:pt idx="7">
                  <c:v>22</c:v>
                </c:pt>
                <c:pt idx="8">
                  <c:v>20</c:v>
                </c:pt>
                <c:pt idx="9">
                  <c:v>18</c:v>
                </c:pt>
                <c:pt idx="10">
                  <c:v>16</c:v>
                </c:pt>
                <c:pt idx="11">
                  <c:v>14</c:v>
                </c:pt>
                <c:pt idx="12">
                  <c:v>12</c:v>
                </c:pt>
                <c:pt idx="13">
                  <c:v>10</c:v>
                </c:pt>
                <c:pt idx="14">
                  <c:v>8</c:v>
                </c:pt>
                <c:pt idx="15">
                  <c:v>6</c:v>
                </c:pt>
                <c:pt idx="16">
                  <c:v>4</c:v>
                </c:pt>
                <c:pt idx="17">
                  <c:v>2</c:v>
                </c:pt>
                <c:pt idx="18">
                  <c:v>0</c:v>
                </c:pt>
              </c:numCache>
            </c:numRef>
          </c:yVal>
          <c:smooth val="0"/>
          <c:extLst>
            <c:ext xmlns:c16="http://schemas.microsoft.com/office/drawing/2014/chart" uri="{C3380CC4-5D6E-409C-BE32-E72D297353CC}">
              <c16:uniqueId val="{00000000-EFDE-403D-B1EB-BAF26048CA91}"/>
            </c:ext>
          </c:extLst>
        </c:ser>
        <c:ser>
          <c:idx val="1"/>
          <c:order val="1"/>
          <c:tx>
            <c:strRef>
              <c:f>Munka1!$C$1</c:f>
              <c:strCache>
                <c:ptCount val="1"/>
                <c:pt idx="0">
                  <c:v>MR </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Munka1!$C$2:$C$20</c:f>
              <c:numCache>
                <c:formatCode>General</c:formatCode>
                <c:ptCount val="19"/>
                <c:pt idx="0">
                  <c:v>36</c:v>
                </c:pt>
                <c:pt idx="1">
                  <c:v>32</c:v>
                </c:pt>
                <c:pt idx="2">
                  <c:v>28</c:v>
                </c:pt>
                <c:pt idx="3">
                  <c:v>24</c:v>
                </c:pt>
                <c:pt idx="4">
                  <c:v>20</c:v>
                </c:pt>
                <c:pt idx="5">
                  <c:v>16</c:v>
                </c:pt>
                <c:pt idx="6">
                  <c:v>12</c:v>
                </c:pt>
                <c:pt idx="7">
                  <c:v>8</c:v>
                </c:pt>
                <c:pt idx="8">
                  <c:v>4</c:v>
                </c:pt>
                <c:pt idx="9">
                  <c:v>0</c:v>
                </c:pt>
              </c:numCache>
            </c:numRef>
          </c:yVal>
          <c:smooth val="0"/>
          <c:extLst>
            <c:ext xmlns:c16="http://schemas.microsoft.com/office/drawing/2014/chart" uri="{C3380CC4-5D6E-409C-BE32-E72D297353CC}">
              <c16:uniqueId val="{00000001-EFDE-403D-B1EB-BAF26048CA91}"/>
            </c:ext>
          </c:extLst>
        </c:ser>
        <c:ser>
          <c:idx val="2"/>
          <c:order val="2"/>
          <c:tx>
            <c:strRef>
              <c:f>Munka1!$D$1</c:f>
              <c:strCache>
                <c:ptCount val="1"/>
                <c:pt idx="0">
                  <c:v>MC</c:v>
                </c:pt>
              </c:strCache>
            </c:strRef>
          </c:tx>
          <c:spPr>
            <a:ln>
              <a:solidFill>
                <a:srgbClr val="FF000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Munka1!$D$2:$D$20</c:f>
              <c:numCache>
                <c:formatCode>General</c:formatCode>
                <c:ptCount val="19"/>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yVal>
          <c:smooth val="0"/>
          <c:extLst>
            <c:ext xmlns:c16="http://schemas.microsoft.com/office/drawing/2014/chart" uri="{C3380CC4-5D6E-409C-BE32-E72D297353CC}">
              <c16:uniqueId val="{00000002-EFDE-403D-B1EB-BAF26048CA91}"/>
            </c:ext>
          </c:extLst>
        </c:ser>
        <c:dLbls>
          <c:showLegendKey val="0"/>
          <c:showVal val="0"/>
          <c:showCatName val="0"/>
          <c:showSerName val="0"/>
          <c:showPercent val="0"/>
          <c:showBubbleSize val="0"/>
        </c:dLbls>
        <c:axId val="108820736"/>
        <c:axId val="108822912"/>
      </c:scatterChart>
      <c:valAx>
        <c:axId val="108820736"/>
        <c:scaling>
          <c:orientation val="minMax"/>
        </c:scaling>
        <c:delete val="0"/>
        <c:axPos val="b"/>
        <c:title>
          <c:tx>
            <c:rich>
              <a:bodyPr/>
              <a:lstStyle/>
              <a:p>
                <a:pPr>
                  <a:defRPr>
                    <a:solidFill>
                      <a:schemeClr val="tx1"/>
                    </a:solidFill>
                  </a:defRPr>
                </a:pPr>
                <a:r>
                  <a:rPr lang="hu-HU" sz="1800" b="1" i="0" u="none" strike="noStrike" baseline="0" dirty="0" err="1" smtClean="0">
                    <a:effectLst/>
                  </a:rPr>
                  <a:t>Quantity</a:t>
                </a:r>
                <a:endParaRPr lang="hu-HU" dirty="0">
                  <a:solidFill>
                    <a:schemeClr val="tx1"/>
                  </a:solidFill>
                </a:endParaRPr>
              </a:p>
            </c:rich>
          </c:tx>
          <c:layout/>
          <c:overlay val="0"/>
        </c:title>
        <c:numFmt formatCode="General" sourceLinked="1"/>
        <c:majorTickMark val="none"/>
        <c:minorTickMark val="none"/>
        <c:tickLblPos val="nextTo"/>
        <c:txPr>
          <a:bodyPr/>
          <a:lstStyle/>
          <a:p>
            <a:pPr>
              <a:defRPr sz="1200"/>
            </a:pPr>
            <a:endParaRPr lang="hu-HU"/>
          </a:p>
        </c:txPr>
        <c:crossAx val="108822912"/>
        <c:crosses val="autoZero"/>
        <c:crossBetween val="midCat"/>
        <c:majorUnit val="5"/>
      </c:valAx>
      <c:valAx>
        <c:axId val="108822912"/>
        <c:scaling>
          <c:orientation val="minMax"/>
        </c:scaling>
        <c:delete val="0"/>
        <c:axPos val="l"/>
        <c:title>
          <c:tx>
            <c:rich>
              <a:bodyPr/>
              <a:lstStyle/>
              <a:p>
                <a:pPr>
                  <a:defRPr>
                    <a:solidFill>
                      <a:schemeClr val="tx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108820736"/>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u-HU" dirty="0" smtClean="0"/>
              <a:t>II</a:t>
            </a:r>
            <a:endParaRPr lang="hu-HU" dirty="0"/>
          </a:p>
        </c:rich>
      </c:tx>
      <c:layout/>
      <c:overlay val="0"/>
    </c:title>
    <c:autoTitleDeleted val="0"/>
    <c:plotArea>
      <c:layout/>
      <c:scatterChart>
        <c:scatterStyle val="lineMarker"/>
        <c:varyColors val="0"/>
        <c:ser>
          <c:idx val="0"/>
          <c:order val="0"/>
          <c:tx>
            <c:strRef>
              <c:f>Munka1!$B$1</c:f>
              <c:strCache>
                <c:ptCount val="1"/>
                <c:pt idx="0">
                  <c:v>D</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Munka1!$B$2:$B$20</c:f>
              <c:numCache>
                <c:formatCode>General</c:formatCode>
                <c:ptCount val="19"/>
                <c:pt idx="0">
                  <c:v>24</c:v>
                </c:pt>
                <c:pt idx="1">
                  <c:v>22</c:v>
                </c:pt>
                <c:pt idx="2">
                  <c:v>20</c:v>
                </c:pt>
                <c:pt idx="3">
                  <c:v>18</c:v>
                </c:pt>
                <c:pt idx="4">
                  <c:v>16</c:v>
                </c:pt>
                <c:pt idx="5">
                  <c:v>14</c:v>
                </c:pt>
                <c:pt idx="6">
                  <c:v>12</c:v>
                </c:pt>
                <c:pt idx="7">
                  <c:v>10</c:v>
                </c:pt>
                <c:pt idx="8">
                  <c:v>8</c:v>
                </c:pt>
                <c:pt idx="9">
                  <c:v>6</c:v>
                </c:pt>
                <c:pt idx="10">
                  <c:v>4</c:v>
                </c:pt>
                <c:pt idx="11">
                  <c:v>2</c:v>
                </c:pt>
                <c:pt idx="12">
                  <c:v>0</c:v>
                </c:pt>
              </c:numCache>
            </c:numRef>
          </c:yVal>
          <c:smooth val="0"/>
          <c:extLst>
            <c:ext xmlns:c16="http://schemas.microsoft.com/office/drawing/2014/chart" uri="{C3380CC4-5D6E-409C-BE32-E72D297353CC}">
              <c16:uniqueId val="{00000000-51EC-4C24-BBF4-A63C4FA7750F}"/>
            </c:ext>
          </c:extLst>
        </c:ser>
        <c:ser>
          <c:idx val="1"/>
          <c:order val="1"/>
          <c:tx>
            <c:strRef>
              <c:f>Munka1!$C$1</c:f>
              <c:strCache>
                <c:ptCount val="1"/>
                <c:pt idx="0">
                  <c:v>MR </c:v>
                </c:pt>
              </c:strCache>
            </c:strRef>
          </c:tx>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Munka1!$C$2:$C$20</c:f>
              <c:numCache>
                <c:formatCode>General</c:formatCode>
                <c:ptCount val="19"/>
                <c:pt idx="0">
                  <c:v>24</c:v>
                </c:pt>
                <c:pt idx="1">
                  <c:v>20</c:v>
                </c:pt>
                <c:pt idx="2">
                  <c:v>16</c:v>
                </c:pt>
                <c:pt idx="3">
                  <c:v>12</c:v>
                </c:pt>
                <c:pt idx="4">
                  <c:v>8</c:v>
                </c:pt>
                <c:pt idx="5">
                  <c:v>4</c:v>
                </c:pt>
                <c:pt idx="6">
                  <c:v>0</c:v>
                </c:pt>
              </c:numCache>
            </c:numRef>
          </c:yVal>
          <c:smooth val="0"/>
          <c:extLst>
            <c:ext xmlns:c16="http://schemas.microsoft.com/office/drawing/2014/chart" uri="{C3380CC4-5D6E-409C-BE32-E72D297353CC}">
              <c16:uniqueId val="{00000001-51EC-4C24-BBF4-A63C4FA7750F}"/>
            </c:ext>
          </c:extLst>
        </c:ser>
        <c:ser>
          <c:idx val="2"/>
          <c:order val="2"/>
          <c:tx>
            <c:strRef>
              <c:f>Munka1!$D$1</c:f>
              <c:strCache>
                <c:ptCount val="1"/>
                <c:pt idx="0">
                  <c:v>MC</c:v>
                </c:pt>
              </c:strCache>
            </c:strRef>
          </c:tx>
          <c:spPr>
            <a:ln>
              <a:solidFill>
                <a:srgbClr val="FF0000"/>
              </a:solidFill>
            </a:ln>
          </c:spPr>
          <c:marker>
            <c:symbol val="none"/>
          </c:marker>
          <c:xVal>
            <c:numRef>
              <c:f>Munka1!$A$2:$A$20</c:f>
              <c:numCache>
                <c:formatCode>General</c:formatCode>
                <c:ptCount val="19"/>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numCache>
            </c:numRef>
          </c:xVal>
          <c:yVal>
            <c:numRef>
              <c:f>Munka1!$D$2:$D$20</c:f>
              <c:numCache>
                <c:formatCode>General</c:formatCode>
                <c:ptCount val="19"/>
                <c:pt idx="0">
                  <c:v>4</c:v>
                </c:pt>
                <c:pt idx="1">
                  <c:v>4</c:v>
                </c:pt>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yVal>
          <c:smooth val="0"/>
          <c:extLst>
            <c:ext xmlns:c16="http://schemas.microsoft.com/office/drawing/2014/chart" uri="{C3380CC4-5D6E-409C-BE32-E72D297353CC}">
              <c16:uniqueId val="{00000002-51EC-4C24-BBF4-A63C4FA7750F}"/>
            </c:ext>
          </c:extLst>
        </c:ser>
        <c:dLbls>
          <c:showLegendKey val="0"/>
          <c:showVal val="0"/>
          <c:showCatName val="0"/>
          <c:showSerName val="0"/>
          <c:showPercent val="0"/>
          <c:showBubbleSize val="0"/>
        </c:dLbls>
        <c:axId val="108837120"/>
        <c:axId val="108851584"/>
      </c:scatterChart>
      <c:valAx>
        <c:axId val="108837120"/>
        <c:scaling>
          <c:orientation val="minMax"/>
        </c:scaling>
        <c:delete val="0"/>
        <c:axPos val="b"/>
        <c:title>
          <c:tx>
            <c:rich>
              <a:bodyPr/>
              <a:lstStyle/>
              <a:p>
                <a:pPr>
                  <a:defRPr>
                    <a:solidFill>
                      <a:schemeClr val="tx1"/>
                    </a:solidFill>
                  </a:defRPr>
                </a:pPr>
                <a:r>
                  <a:rPr lang="hu-HU" sz="1800" b="1" i="0" u="none" strike="noStrike" baseline="0" dirty="0" err="1" smtClean="0">
                    <a:effectLst/>
                  </a:rPr>
                  <a:t>Quantity</a:t>
                </a:r>
                <a:endParaRPr lang="hu-HU" dirty="0">
                  <a:solidFill>
                    <a:schemeClr val="tx1"/>
                  </a:solidFill>
                </a:endParaRPr>
              </a:p>
            </c:rich>
          </c:tx>
          <c:layout/>
          <c:overlay val="0"/>
        </c:title>
        <c:numFmt formatCode="General" sourceLinked="1"/>
        <c:majorTickMark val="none"/>
        <c:minorTickMark val="none"/>
        <c:tickLblPos val="nextTo"/>
        <c:txPr>
          <a:bodyPr/>
          <a:lstStyle/>
          <a:p>
            <a:pPr>
              <a:defRPr sz="1200"/>
            </a:pPr>
            <a:endParaRPr lang="hu-HU"/>
          </a:p>
        </c:txPr>
        <c:crossAx val="108851584"/>
        <c:crosses val="autoZero"/>
        <c:crossBetween val="midCat"/>
        <c:majorUnit val="5"/>
      </c:valAx>
      <c:valAx>
        <c:axId val="108851584"/>
        <c:scaling>
          <c:orientation val="minMax"/>
          <c:max val="40"/>
        </c:scaling>
        <c:delete val="0"/>
        <c:axPos val="l"/>
        <c:title>
          <c:tx>
            <c:rich>
              <a:bodyPr/>
              <a:lstStyle/>
              <a:p>
                <a:pPr>
                  <a:defRPr>
                    <a:solidFill>
                      <a:schemeClr val="tx1"/>
                    </a:solidFill>
                  </a:defRPr>
                </a:pPr>
                <a:r>
                  <a:rPr lang="hu-HU" sz="1800" b="1" i="0" u="none" strike="noStrike" baseline="0" dirty="0" smtClean="0">
                    <a:solidFill>
                      <a:schemeClr val="tx1"/>
                    </a:solidFill>
                    <a:effectLst/>
                  </a:rPr>
                  <a:t>Price</a:t>
                </a:r>
                <a:endParaRPr lang="hu-HU" dirty="0">
                  <a:solidFill>
                    <a:schemeClr val="tx1"/>
                  </a:solidFill>
                </a:endParaRPr>
              </a:p>
            </c:rich>
          </c:tx>
          <c:layout>
            <c:manualLayout>
              <c:xMode val="edge"/>
              <c:yMode val="edge"/>
              <c:x val="2.7133737277054686E-2"/>
              <c:y val="9.7045764756296921E-2"/>
            </c:manualLayout>
          </c:layout>
          <c:overlay val="0"/>
        </c:title>
        <c:numFmt formatCode="General" sourceLinked="1"/>
        <c:majorTickMark val="none"/>
        <c:minorTickMark val="none"/>
        <c:tickLblPos val="nextTo"/>
        <c:txPr>
          <a:bodyPr/>
          <a:lstStyle/>
          <a:p>
            <a:pPr>
              <a:defRPr sz="1200"/>
            </a:pPr>
            <a:endParaRPr lang="hu-HU"/>
          </a:p>
        </c:txPr>
        <c:crossAx val="108837120"/>
        <c:crosses val="autoZero"/>
        <c:crossBetween val="midCat"/>
        <c:majorUnit val="10"/>
      </c:valAx>
    </c:plotArea>
    <c:legend>
      <c:legendPos val="b"/>
      <c:layout/>
      <c:overlay val="0"/>
    </c:legend>
    <c:plotVisOnly val="1"/>
    <c:dispBlanksAs val="gap"/>
    <c:showDLblsOverMax val="0"/>
  </c:chart>
  <c:txPr>
    <a:bodyPr/>
    <a:lstStyle/>
    <a:p>
      <a:pPr>
        <a:defRPr sz="1800"/>
      </a:pPr>
      <a:endParaRPr lang="hu-HU"/>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6"/>
          <p:cNvSpPr>
            <a:spLocks noGrp="1" noChangeArrowheads="1"/>
          </p:cNvSpPr>
          <p:nvPr>
            <p:ph type="sldNum" sz="quarter" idx="12"/>
          </p:nvPr>
        </p:nvSpPr>
        <p:spPr>
          <a:ln/>
        </p:spPr>
        <p:txBody>
          <a:bodyPr/>
          <a:lstStyle>
            <a:lvl1pPr>
              <a:defRPr/>
            </a:lvl1pPr>
          </a:lstStyle>
          <a:p>
            <a:pPr>
              <a:defRPr/>
            </a:pPr>
            <a:fld id="{9516D5FE-5F1D-4BC8-99EE-BD870DC1C097}" type="slidenum">
              <a:rPr lang="en-US" altLang="hu-HU"/>
              <a:pPr>
                <a:defRPr/>
              </a:pPr>
              <a:t>‹#›</a:t>
            </a:fld>
            <a:endParaRPr lang="en-US" altLang="hu-HU"/>
          </a:p>
        </p:txBody>
      </p:sp>
    </p:spTree>
    <p:extLst>
      <p:ext uri="{BB962C8B-B14F-4D97-AF65-F5344CB8AC3E}">
        <p14:creationId xmlns:p14="http://schemas.microsoft.com/office/powerpoint/2010/main" val="2399122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6"/>
          <p:cNvSpPr>
            <a:spLocks noGrp="1" noChangeArrowheads="1"/>
          </p:cNvSpPr>
          <p:nvPr>
            <p:ph type="sldNum" sz="quarter" idx="12"/>
          </p:nvPr>
        </p:nvSpPr>
        <p:spPr>
          <a:ln/>
        </p:spPr>
        <p:txBody>
          <a:bodyPr/>
          <a:lstStyle>
            <a:lvl1pPr>
              <a:defRPr/>
            </a:lvl1pPr>
          </a:lstStyle>
          <a:p>
            <a:pPr>
              <a:defRPr/>
            </a:pPr>
            <a:fld id="{8FF844FA-6BDE-47F0-BF8D-DE83E13B8824}" type="slidenum">
              <a:rPr lang="en-US" altLang="hu-HU"/>
              <a:pPr>
                <a:defRPr/>
              </a:pPr>
              <a:t>‹#›</a:t>
            </a:fld>
            <a:endParaRPr lang="en-US" altLang="hu-HU"/>
          </a:p>
        </p:txBody>
      </p:sp>
    </p:spTree>
    <p:extLst>
      <p:ext uri="{BB962C8B-B14F-4D97-AF65-F5344CB8AC3E}">
        <p14:creationId xmlns:p14="http://schemas.microsoft.com/office/powerpoint/2010/main" val="344065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6"/>
          <p:cNvSpPr>
            <a:spLocks noGrp="1" noChangeArrowheads="1"/>
          </p:cNvSpPr>
          <p:nvPr>
            <p:ph type="sldNum" sz="quarter" idx="12"/>
          </p:nvPr>
        </p:nvSpPr>
        <p:spPr>
          <a:ln/>
        </p:spPr>
        <p:txBody>
          <a:bodyPr/>
          <a:lstStyle>
            <a:lvl1pPr>
              <a:defRPr/>
            </a:lvl1pPr>
          </a:lstStyle>
          <a:p>
            <a:pPr>
              <a:defRPr/>
            </a:pPr>
            <a:fld id="{AB6B5F29-0B32-4E1F-9F23-CD8CF1F3E8B4}" type="slidenum">
              <a:rPr lang="en-US" altLang="hu-HU"/>
              <a:pPr>
                <a:defRPr/>
              </a:pPr>
              <a:t>‹#›</a:t>
            </a:fld>
            <a:endParaRPr lang="en-US" altLang="hu-HU"/>
          </a:p>
        </p:txBody>
      </p:sp>
    </p:spTree>
    <p:extLst>
      <p:ext uri="{BB962C8B-B14F-4D97-AF65-F5344CB8AC3E}">
        <p14:creationId xmlns:p14="http://schemas.microsoft.com/office/powerpoint/2010/main" val="1521953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Cím, szöveg és 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quarter" idx="2"/>
          </p:nvPr>
        </p:nvSpPr>
        <p:spPr>
          <a:xfrm>
            <a:off x="4648200" y="1600200"/>
            <a:ext cx="4038600" cy="21859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Tartalom helye 4"/>
          <p:cNvSpPr>
            <a:spLocks noGrp="1"/>
          </p:cNvSpPr>
          <p:nvPr>
            <p:ph sz="quarter" idx="3"/>
          </p:nvPr>
        </p:nvSpPr>
        <p:spPr>
          <a:xfrm>
            <a:off x="4648200" y="3938588"/>
            <a:ext cx="4038600" cy="2187575"/>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8" name="Rectangle 6"/>
          <p:cNvSpPr>
            <a:spLocks noGrp="1" noChangeArrowheads="1"/>
          </p:cNvSpPr>
          <p:nvPr>
            <p:ph type="sldNum" sz="quarter" idx="12"/>
          </p:nvPr>
        </p:nvSpPr>
        <p:spPr>
          <a:ln/>
        </p:spPr>
        <p:txBody>
          <a:bodyPr/>
          <a:lstStyle>
            <a:lvl1pPr>
              <a:defRPr/>
            </a:lvl1pPr>
          </a:lstStyle>
          <a:p>
            <a:pPr>
              <a:defRPr/>
            </a:pPr>
            <a:fld id="{61487A95-4BCE-4764-B7FC-EAE5D7F1902F}" type="slidenum">
              <a:rPr lang="en-US" altLang="hu-HU"/>
              <a:pPr>
                <a:defRPr/>
              </a:pPr>
              <a:t>‹#›</a:t>
            </a:fld>
            <a:endParaRPr lang="en-US" altLang="hu-HU"/>
          </a:p>
        </p:txBody>
      </p:sp>
    </p:spTree>
    <p:extLst>
      <p:ext uri="{BB962C8B-B14F-4D97-AF65-F5344CB8AC3E}">
        <p14:creationId xmlns:p14="http://schemas.microsoft.com/office/powerpoint/2010/main" val="2271403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6"/>
          <p:cNvSpPr>
            <a:spLocks noGrp="1" noChangeArrowheads="1"/>
          </p:cNvSpPr>
          <p:nvPr>
            <p:ph type="sldNum" sz="quarter" idx="12"/>
          </p:nvPr>
        </p:nvSpPr>
        <p:spPr>
          <a:ln/>
        </p:spPr>
        <p:txBody>
          <a:bodyPr/>
          <a:lstStyle>
            <a:lvl1pPr>
              <a:defRPr/>
            </a:lvl1pPr>
          </a:lstStyle>
          <a:p>
            <a:pPr>
              <a:defRPr/>
            </a:pPr>
            <a:fld id="{2FB08058-E2F8-4E66-9FF9-0E4C24B1E15C}" type="slidenum">
              <a:rPr lang="en-US" altLang="hu-HU"/>
              <a:pPr>
                <a:defRPr/>
              </a:pPr>
              <a:t>‹#›</a:t>
            </a:fld>
            <a:endParaRPr lang="en-US" altLang="hu-HU"/>
          </a:p>
        </p:txBody>
      </p:sp>
    </p:spTree>
    <p:extLst>
      <p:ext uri="{BB962C8B-B14F-4D97-AF65-F5344CB8AC3E}">
        <p14:creationId xmlns:p14="http://schemas.microsoft.com/office/powerpoint/2010/main" val="69004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6"/>
          <p:cNvSpPr>
            <a:spLocks noGrp="1" noChangeArrowheads="1"/>
          </p:cNvSpPr>
          <p:nvPr>
            <p:ph type="sldNum" sz="quarter" idx="12"/>
          </p:nvPr>
        </p:nvSpPr>
        <p:spPr>
          <a:ln/>
        </p:spPr>
        <p:txBody>
          <a:bodyPr/>
          <a:lstStyle>
            <a:lvl1pPr>
              <a:defRPr/>
            </a:lvl1pPr>
          </a:lstStyle>
          <a:p>
            <a:pPr>
              <a:defRPr/>
            </a:pPr>
            <a:fld id="{03295A98-D093-43C0-9817-C301BAC6ED31}" type="slidenum">
              <a:rPr lang="en-US" altLang="hu-HU"/>
              <a:pPr>
                <a:defRPr/>
              </a:pPr>
              <a:t>‹#›</a:t>
            </a:fld>
            <a:endParaRPr lang="en-US" altLang="hu-HU"/>
          </a:p>
        </p:txBody>
      </p:sp>
    </p:spTree>
    <p:extLst>
      <p:ext uri="{BB962C8B-B14F-4D97-AF65-F5344CB8AC3E}">
        <p14:creationId xmlns:p14="http://schemas.microsoft.com/office/powerpoint/2010/main" val="331771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6" name="Rectangle 6"/>
          <p:cNvSpPr>
            <a:spLocks noGrp="1" noChangeArrowheads="1"/>
          </p:cNvSpPr>
          <p:nvPr>
            <p:ph type="sldNum" sz="quarter" idx="12"/>
          </p:nvPr>
        </p:nvSpPr>
        <p:spPr>
          <a:ln/>
        </p:spPr>
        <p:txBody>
          <a:bodyPr/>
          <a:lstStyle>
            <a:lvl1pPr>
              <a:defRPr/>
            </a:lvl1pPr>
          </a:lstStyle>
          <a:p>
            <a:pPr>
              <a:defRPr/>
            </a:pPr>
            <a:fld id="{40066FAE-F865-494C-854F-9E14662F2B4D}" type="slidenum">
              <a:rPr lang="en-US" altLang="hu-HU"/>
              <a:pPr>
                <a:defRPr/>
              </a:pPr>
              <a:t>‹#›</a:t>
            </a:fld>
            <a:endParaRPr lang="en-US" altLang="hu-HU"/>
          </a:p>
        </p:txBody>
      </p:sp>
    </p:spTree>
    <p:extLst>
      <p:ext uri="{BB962C8B-B14F-4D97-AF65-F5344CB8AC3E}">
        <p14:creationId xmlns:p14="http://schemas.microsoft.com/office/powerpoint/2010/main" val="352249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6"/>
          <p:cNvSpPr>
            <a:spLocks noGrp="1" noChangeArrowheads="1"/>
          </p:cNvSpPr>
          <p:nvPr>
            <p:ph type="sldNum" sz="quarter" idx="12"/>
          </p:nvPr>
        </p:nvSpPr>
        <p:spPr>
          <a:ln/>
        </p:spPr>
        <p:txBody>
          <a:bodyPr/>
          <a:lstStyle>
            <a:lvl1pPr>
              <a:defRPr/>
            </a:lvl1pPr>
          </a:lstStyle>
          <a:p>
            <a:pPr>
              <a:defRPr/>
            </a:pPr>
            <a:fld id="{17F6EEB7-B3EF-49D5-BBC0-F24CAB1B8CE4}" type="slidenum">
              <a:rPr lang="en-US" altLang="hu-HU"/>
              <a:pPr>
                <a:defRPr/>
              </a:pPr>
              <a:t>‹#›</a:t>
            </a:fld>
            <a:endParaRPr lang="en-US" altLang="hu-HU"/>
          </a:p>
        </p:txBody>
      </p:sp>
    </p:spTree>
    <p:extLst>
      <p:ext uri="{BB962C8B-B14F-4D97-AF65-F5344CB8AC3E}">
        <p14:creationId xmlns:p14="http://schemas.microsoft.com/office/powerpoint/2010/main" val="3999763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9" name="Rectangle 6"/>
          <p:cNvSpPr>
            <a:spLocks noGrp="1" noChangeArrowheads="1"/>
          </p:cNvSpPr>
          <p:nvPr>
            <p:ph type="sldNum" sz="quarter" idx="12"/>
          </p:nvPr>
        </p:nvSpPr>
        <p:spPr>
          <a:ln/>
        </p:spPr>
        <p:txBody>
          <a:bodyPr/>
          <a:lstStyle>
            <a:lvl1pPr>
              <a:defRPr/>
            </a:lvl1pPr>
          </a:lstStyle>
          <a:p>
            <a:pPr>
              <a:defRPr/>
            </a:pPr>
            <a:fld id="{2243EB01-FB95-429B-BC9F-3E4E7FEB62CE}" type="slidenum">
              <a:rPr lang="en-US" altLang="hu-HU"/>
              <a:pPr>
                <a:defRPr/>
              </a:pPr>
              <a:t>‹#›</a:t>
            </a:fld>
            <a:endParaRPr lang="en-US" altLang="hu-HU"/>
          </a:p>
        </p:txBody>
      </p:sp>
    </p:spTree>
    <p:extLst>
      <p:ext uri="{BB962C8B-B14F-4D97-AF65-F5344CB8AC3E}">
        <p14:creationId xmlns:p14="http://schemas.microsoft.com/office/powerpoint/2010/main" val="314549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5" name="Rectangle 6"/>
          <p:cNvSpPr>
            <a:spLocks noGrp="1" noChangeArrowheads="1"/>
          </p:cNvSpPr>
          <p:nvPr>
            <p:ph type="sldNum" sz="quarter" idx="12"/>
          </p:nvPr>
        </p:nvSpPr>
        <p:spPr>
          <a:ln/>
        </p:spPr>
        <p:txBody>
          <a:bodyPr/>
          <a:lstStyle>
            <a:lvl1pPr>
              <a:defRPr/>
            </a:lvl1pPr>
          </a:lstStyle>
          <a:p>
            <a:pPr>
              <a:defRPr/>
            </a:pPr>
            <a:fld id="{ACAB50F4-6833-4390-80A2-7D219A567887}" type="slidenum">
              <a:rPr lang="en-US" altLang="hu-HU"/>
              <a:pPr>
                <a:defRPr/>
              </a:pPr>
              <a:t>‹#›</a:t>
            </a:fld>
            <a:endParaRPr lang="en-US" altLang="hu-HU"/>
          </a:p>
        </p:txBody>
      </p:sp>
    </p:spTree>
    <p:extLst>
      <p:ext uri="{BB962C8B-B14F-4D97-AF65-F5344CB8AC3E}">
        <p14:creationId xmlns:p14="http://schemas.microsoft.com/office/powerpoint/2010/main" val="388378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4" name="Rectangle 6"/>
          <p:cNvSpPr>
            <a:spLocks noGrp="1" noChangeArrowheads="1"/>
          </p:cNvSpPr>
          <p:nvPr>
            <p:ph type="sldNum" sz="quarter" idx="12"/>
          </p:nvPr>
        </p:nvSpPr>
        <p:spPr>
          <a:ln/>
        </p:spPr>
        <p:txBody>
          <a:bodyPr/>
          <a:lstStyle>
            <a:lvl1pPr>
              <a:defRPr/>
            </a:lvl1pPr>
          </a:lstStyle>
          <a:p>
            <a:pPr>
              <a:defRPr/>
            </a:pPr>
            <a:fld id="{C5EB145C-9CCB-427F-8457-F566C5D74CC1}" type="slidenum">
              <a:rPr lang="en-US" altLang="hu-HU"/>
              <a:pPr>
                <a:defRPr/>
              </a:pPr>
              <a:t>‹#›</a:t>
            </a:fld>
            <a:endParaRPr lang="en-US" altLang="hu-HU"/>
          </a:p>
        </p:txBody>
      </p:sp>
    </p:spTree>
    <p:extLst>
      <p:ext uri="{BB962C8B-B14F-4D97-AF65-F5344CB8AC3E}">
        <p14:creationId xmlns:p14="http://schemas.microsoft.com/office/powerpoint/2010/main" val="228332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6"/>
          <p:cNvSpPr>
            <a:spLocks noGrp="1" noChangeArrowheads="1"/>
          </p:cNvSpPr>
          <p:nvPr>
            <p:ph type="sldNum" sz="quarter" idx="12"/>
          </p:nvPr>
        </p:nvSpPr>
        <p:spPr>
          <a:ln/>
        </p:spPr>
        <p:txBody>
          <a:bodyPr/>
          <a:lstStyle>
            <a:lvl1pPr>
              <a:defRPr/>
            </a:lvl1pPr>
          </a:lstStyle>
          <a:p>
            <a:pPr>
              <a:defRPr/>
            </a:pPr>
            <a:fld id="{56398E41-0A5C-4949-A1E7-34EF7DA5CDDB}" type="slidenum">
              <a:rPr lang="en-US" altLang="hu-HU"/>
              <a:pPr>
                <a:defRPr/>
              </a:pPr>
              <a:t>‹#›</a:t>
            </a:fld>
            <a:endParaRPr lang="en-US" altLang="hu-HU"/>
          </a:p>
        </p:txBody>
      </p:sp>
    </p:spTree>
    <p:extLst>
      <p:ext uri="{BB962C8B-B14F-4D97-AF65-F5344CB8AC3E}">
        <p14:creationId xmlns:p14="http://schemas.microsoft.com/office/powerpoint/2010/main" val="395569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hu-HU"/>
          </a:p>
        </p:txBody>
      </p:sp>
      <p:sp>
        <p:nvSpPr>
          <p:cNvPr id="7" name="Rectangle 6"/>
          <p:cNvSpPr>
            <a:spLocks noGrp="1" noChangeArrowheads="1"/>
          </p:cNvSpPr>
          <p:nvPr>
            <p:ph type="sldNum" sz="quarter" idx="12"/>
          </p:nvPr>
        </p:nvSpPr>
        <p:spPr>
          <a:ln/>
        </p:spPr>
        <p:txBody>
          <a:bodyPr/>
          <a:lstStyle>
            <a:lvl1pPr>
              <a:defRPr/>
            </a:lvl1pPr>
          </a:lstStyle>
          <a:p>
            <a:pPr>
              <a:defRPr/>
            </a:pPr>
            <a:fld id="{E085A04F-C947-4BFE-A218-C01BC71E74F2}" type="slidenum">
              <a:rPr lang="en-US" altLang="hu-HU"/>
              <a:pPr>
                <a:defRPr/>
              </a:pPr>
              <a:t>‹#›</a:t>
            </a:fld>
            <a:endParaRPr lang="en-US" altLang="hu-HU"/>
          </a:p>
        </p:txBody>
      </p:sp>
    </p:spTree>
    <p:extLst>
      <p:ext uri="{BB962C8B-B14F-4D97-AF65-F5344CB8AC3E}">
        <p14:creationId xmlns:p14="http://schemas.microsoft.com/office/powerpoint/2010/main" val="31760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hu-HU" smtClean="0"/>
              <a:t>Mintaszöveg szerkesztése</a:t>
            </a:r>
          </a:p>
          <a:p>
            <a:pPr lvl="1"/>
            <a:r>
              <a:rPr lang="en-US" altLang="hu-HU" smtClean="0"/>
              <a:t>Második szint</a:t>
            </a:r>
          </a:p>
          <a:p>
            <a:pPr lvl="2"/>
            <a:r>
              <a:rPr lang="en-US" altLang="hu-HU" smtClean="0"/>
              <a:t>Harmadik szint</a:t>
            </a:r>
          </a:p>
          <a:p>
            <a:pPr lvl="3"/>
            <a:r>
              <a:rPr lang="en-US" altLang="hu-HU" smtClean="0"/>
              <a:t>Negyedik szint</a:t>
            </a:r>
          </a:p>
          <a:p>
            <a:pPr lvl="4"/>
            <a:r>
              <a:rPr lang="en-US" alt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E2F7E38-3D9E-4C90-AC95-F767CA72C199}" type="slidenum">
              <a:rPr lang="en-US" altLang="hu-HU"/>
              <a:pPr>
                <a:defRPr/>
              </a:pPr>
              <a:t>‹#›</a:t>
            </a:fld>
            <a:endParaRPr lang="en-US"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7.bin"/><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3.bin"/><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13.vml"/><Relationship Id="rId4" Type="http://schemas.openxmlformats.org/officeDocument/2006/relationships/image" Target="../media/image2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28.bin"/><Relationship Id="rId4" Type="http://schemas.openxmlformats.org/officeDocument/2006/relationships/image" Target="../media/image27.wmf"/></Relationships>
</file>

<file path=ppt/slides/_rels/slide23.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image" Target="../media/image31.wmf"/><Relationship Id="rId5" Type="http://schemas.openxmlformats.org/officeDocument/2006/relationships/oleObject" Target="../embeddings/oleObject31.bin"/><Relationship Id="rId4" Type="http://schemas.openxmlformats.org/officeDocument/2006/relationships/image" Target="../media/image30.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chart" Target="../charts/chart1.xml"/><Relationship Id="rId7" Type="http://schemas.openxmlformats.org/officeDocument/2006/relationships/image" Target="../media/image33.wmf"/><Relationship Id="rId2" Type="http://schemas.openxmlformats.org/officeDocument/2006/relationships/slideLayout" Target="../slideLayouts/slideLayout12.xml"/><Relationship Id="rId1" Type="http://schemas.openxmlformats.org/officeDocument/2006/relationships/vmlDrawing" Target="../drawings/vmlDrawing16.vml"/><Relationship Id="rId6" Type="http://schemas.openxmlformats.org/officeDocument/2006/relationships/oleObject" Target="../embeddings/oleObject33.bin"/><Relationship Id="rId11" Type="http://schemas.openxmlformats.org/officeDocument/2006/relationships/image" Target="../media/image35.wmf"/><Relationship Id="rId5" Type="http://schemas.openxmlformats.org/officeDocument/2006/relationships/chart" Target="../charts/chart3.xml"/><Relationship Id="rId10" Type="http://schemas.openxmlformats.org/officeDocument/2006/relationships/oleObject" Target="../embeddings/oleObject35.bin"/><Relationship Id="rId4" Type="http://schemas.openxmlformats.org/officeDocument/2006/relationships/chart" Target="../charts/chart2.xml"/><Relationship Id="rId9" Type="http://schemas.openxmlformats.org/officeDocument/2006/relationships/image" Target="../media/image34.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chart" Target="../charts/chart4.xml"/><Relationship Id="rId7" Type="http://schemas.openxmlformats.org/officeDocument/2006/relationships/image" Target="../media/image36.wmf"/><Relationship Id="rId2" Type="http://schemas.openxmlformats.org/officeDocument/2006/relationships/slideLayout" Target="../slideLayouts/slideLayout12.xml"/><Relationship Id="rId1" Type="http://schemas.openxmlformats.org/officeDocument/2006/relationships/vmlDrawing" Target="../drawings/vmlDrawing17.vml"/><Relationship Id="rId6" Type="http://schemas.openxmlformats.org/officeDocument/2006/relationships/oleObject" Target="../embeddings/oleObject36.bin"/><Relationship Id="rId11" Type="http://schemas.openxmlformats.org/officeDocument/2006/relationships/image" Target="../media/image38.wmf"/><Relationship Id="rId5" Type="http://schemas.openxmlformats.org/officeDocument/2006/relationships/chart" Target="../charts/chart6.xml"/><Relationship Id="rId10" Type="http://schemas.openxmlformats.org/officeDocument/2006/relationships/oleObject" Target="../embeddings/oleObject38.bin"/><Relationship Id="rId4" Type="http://schemas.openxmlformats.org/officeDocument/2006/relationships/chart" Target="../charts/chart5.xml"/><Relationship Id="rId9" Type="http://schemas.openxmlformats.org/officeDocument/2006/relationships/image" Target="../media/image37.wmf"/></Relationships>
</file>

<file path=ppt/slides/_rels/slide26.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oleObject" Target="../embeddings/oleObject43.bin"/><Relationship Id="rId18" Type="http://schemas.openxmlformats.org/officeDocument/2006/relationships/image" Target="../media/image45.wmf"/><Relationship Id="rId3" Type="http://schemas.openxmlformats.org/officeDocument/2006/relationships/chart" Target="../charts/chart7.xml"/><Relationship Id="rId7" Type="http://schemas.openxmlformats.org/officeDocument/2006/relationships/oleObject" Target="../embeddings/oleObject40.bin"/><Relationship Id="rId12" Type="http://schemas.openxmlformats.org/officeDocument/2006/relationships/image" Target="../media/image42.wmf"/><Relationship Id="rId17" Type="http://schemas.openxmlformats.org/officeDocument/2006/relationships/oleObject" Target="../embeddings/oleObject45.bin"/><Relationship Id="rId2" Type="http://schemas.openxmlformats.org/officeDocument/2006/relationships/slideLayout" Target="../slideLayouts/slideLayout12.xml"/><Relationship Id="rId16" Type="http://schemas.openxmlformats.org/officeDocument/2006/relationships/image" Target="../media/image44.wmf"/><Relationship Id="rId1" Type="http://schemas.openxmlformats.org/officeDocument/2006/relationships/vmlDrawing" Target="../drawings/vmlDrawing18.vml"/><Relationship Id="rId6" Type="http://schemas.openxmlformats.org/officeDocument/2006/relationships/image" Target="../media/image39.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41.wmf"/><Relationship Id="rId4" Type="http://schemas.openxmlformats.org/officeDocument/2006/relationships/chart" Target="../charts/chart8.xml"/><Relationship Id="rId9" Type="http://schemas.openxmlformats.org/officeDocument/2006/relationships/oleObject" Target="../embeddings/oleObject41.bin"/><Relationship Id="rId14" Type="http://schemas.openxmlformats.org/officeDocument/2006/relationships/image" Target="../media/image4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12.xml"/><Relationship Id="rId1" Type="http://schemas.openxmlformats.org/officeDocument/2006/relationships/vmlDrawing" Target="../drawings/vmlDrawing19.vml"/><Relationship Id="rId6" Type="http://schemas.openxmlformats.org/officeDocument/2006/relationships/image" Target="../media/image47.wmf"/><Relationship Id="rId5" Type="http://schemas.openxmlformats.org/officeDocument/2006/relationships/oleObject" Target="../embeddings/oleObject47.bin"/><Relationship Id="rId4" Type="http://schemas.openxmlformats.org/officeDocument/2006/relationships/image" Target="../media/image4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3" Type="http://schemas.openxmlformats.org/officeDocument/2006/relationships/image" Target="../media/image50.jpg"/><Relationship Id="rId2" Type="http://schemas.openxmlformats.org/officeDocument/2006/relationships/image" Target="../media/image49.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13.xml"/><Relationship Id="rId1" Type="http://schemas.openxmlformats.org/officeDocument/2006/relationships/vmlDrawing" Target="../drawings/vmlDrawing20.vml"/><Relationship Id="rId4" Type="http://schemas.openxmlformats.org/officeDocument/2006/relationships/image" Target="../media/image5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557338"/>
            <a:ext cx="7772400" cy="1470025"/>
          </a:xfrm>
        </p:spPr>
        <p:txBody>
          <a:bodyPr/>
          <a:lstStyle/>
          <a:p>
            <a:pPr eaLnBrk="1" hangingPunct="1"/>
            <a:r>
              <a:rPr lang="en-US" altLang="hu-HU" smtClean="0"/>
              <a:t>Class 2: Monopoly pricing</a:t>
            </a:r>
          </a:p>
        </p:txBody>
      </p:sp>
      <p:sp>
        <p:nvSpPr>
          <p:cNvPr id="2051" name="Rectangle 3"/>
          <p:cNvSpPr>
            <a:spLocks noGrp="1" noChangeArrowheads="1"/>
          </p:cNvSpPr>
          <p:nvPr>
            <p:ph type="subTitle" idx="1"/>
          </p:nvPr>
        </p:nvSpPr>
        <p:spPr>
          <a:xfrm>
            <a:off x="1331913" y="3429000"/>
            <a:ext cx="6440487" cy="2447925"/>
          </a:xfrm>
        </p:spPr>
        <p:txBody>
          <a:bodyPr/>
          <a:lstStyle/>
          <a:p>
            <a:pPr eaLnBrk="1" hangingPunct="1">
              <a:lnSpc>
                <a:spcPct val="90000"/>
              </a:lnSpc>
            </a:pPr>
            <a:r>
              <a:rPr lang="en-US" altLang="hu-HU" sz="2800" dirty="0" smtClean="0"/>
              <a:t>Uniform pricing</a:t>
            </a:r>
            <a:r>
              <a:rPr lang="hu-HU" altLang="hu-HU" sz="2800" dirty="0" smtClean="0"/>
              <a:t>,</a:t>
            </a:r>
            <a:r>
              <a:rPr lang="en-US" altLang="hu-HU" sz="2800" dirty="0" smtClean="0"/>
              <a:t> two part tariffs, and price discrimination</a:t>
            </a:r>
            <a:endParaRPr lang="en-US" altLang="hu-HU" sz="2800" b="1" dirty="0" smtClean="0"/>
          </a:p>
          <a:p>
            <a:pPr eaLnBrk="1" hangingPunct="1">
              <a:lnSpc>
                <a:spcPct val="90000"/>
              </a:lnSpc>
            </a:pPr>
            <a:r>
              <a:rPr lang="en-US" altLang="hu-HU" sz="2800" dirty="0" smtClean="0"/>
              <a:t>Multi-plant monopolist</a:t>
            </a:r>
            <a:endParaRPr lang="en-US" altLang="hu-HU" sz="2800" b="1" dirty="0" smtClean="0"/>
          </a:p>
          <a:p>
            <a:pPr eaLnBrk="1" hangingPunct="1">
              <a:lnSpc>
                <a:spcPct val="90000"/>
              </a:lnSpc>
            </a:pPr>
            <a:r>
              <a:rPr lang="en-US" altLang="hu-HU" sz="2800" dirty="0" smtClean="0">
                <a:solidFill>
                  <a:schemeClr val="accent6">
                    <a:lumMod val="75000"/>
                  </a:schemeClr>
                </a:solidFill>
              </a:rPr>
              <a:t>Durable goods and </a:t>
            </a:r>
            <a:r>
              <a:rPr lang="en-US" altLang="hu-HU" sz="2800" dirty="0" smtClean="0">
                <a:solidFill>
                  <a:schemeClr val="accent6">
                    <a:lumMod val="75000"/>
                  </a:schemeClr>
                </a:solidFill>
              </a:rPr>
              <a:t>leasing</a:t>
            </a:r>
            <a:endParaRPr lang="en-US" altLang="hu-HU" sz="2800" b="1"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922337"/>
          </a:xfrm>
        </p:spPr>
        <p:txBody>
          <a:bodyPr/>
          <a:lstStyle/>
          <a:p>
            <a:pPr eaLnBrk="1" hangingPunct="1"/>
            <a:r>
              <a:rPr lang="en-US" altLang="hu-HU" sz="3600" smtClean="0"/>
              <a:t>Two part (non-linear) pricing</a:t>
            </a:r>
            <a:r>
              <a:rPr lang="hu-HU" altLang="hu-HU" sz="3600" smtClean="0"/>
              <a:t> (3)</a:t>
            </a:r>
            <a:endParaRPr lang="en-US" altLang="hu-HU" sz="3600" smtClean="0"/>
          </a:p>
        </p:txBody>
      </p:sp>
      <p:sp>
        <p:nvSpPr>
          <p:cNvPr id="9219" name="Rectangle 3"/>
          <p:cNvSpPr>
            <a:spLocks noGrp="1" noChangeArrowheads="1"/>
          </p:cNvSpPr>
          <p:nvPr>
            <p:ph type="body" sz="half" idx="1"/>
          </p:nvPr>
        </p:nvSpPr>
        <p:spPr>
          <a:xfrm>
            <a:off x="457200" y="1125538"/>
            <a:ext cx="8147050" cy="5183187"/>
          </a:xfrm>
        </p:spPr>
        <p:txBody>
          <a:bodyPr/>
          <a:lstStyle/>
          <a:p>
            <a:pPr eaLnBrk="1" hangingPunct="1"/>
            <a:r>
              <a:rPr lang="en-US" altLang="hu-HU" sz="2400" smtClean="0"/>
              <a:t>The monopolist sets the usage fee equal to marginal cost and asks for an access fee that </a:t>
            </a:r>
            <a:r>
              <a:rPr lang="hu-HU" altLang="hu-HU" sz="2400" smtClean="0"/>
              <a:t>is </a:t>
            </a:r>
            <a:r>
              <a:rPr lang="en-US" altLang="hu-HU" sz="2400" smtClean="0"/>
              <a:t>equal to the CS of the consumer group</a:t>
            </a:r>
          </a:p>
        </p:txBody>
      </p:sp>
      <p:grpSp>
        <p:nvGrpSpPr>
          <p:cNvPr id="9220" name="Group 36"/>
          <p:cNvGrpSpPr>
            <a:grpSpLocks/>
          </p:cNvGrpSpPr>
          <p:nvPr/>
        </p:nvGrpSpPr>
        <p:grpSpPr bwMode="auto">
          <a:xfrm>
            <a:off x="1095375" y="2349500"/>
            <a:ext cx="6861175" cy="3810000"/>
            <a:chOff x="690" y="1525"/>
            <a:chExt cx="4322" cy="2400"/>
          </a:xfrm>
        </p:grpSpPr>
        <p:grpSp>
          <p:nvGrpSpPr>
            <p:cNvPr id="9221" name="Group 12"/>
            <p:cNvGrpSpPr>
              <a:grpSpLocks/>
            </p:cNvGrpSpPr>
            <p:nvPr/>
          </p:nvGrpSpPr>
          <p:grpSpPr bwMode="auto">
            <a:xfrm>
              <a:off x="690" y="1538"/>
              <a:ext cx="2183" cy="1665"/>
              <a:chOff x="690" y="1538"/>
              <a:chExt cx="2183" cy="1665"/>
            </a:xfrm>
          </p:grpSpPr>
          <p:sp>
            <p:nvSpPr>
              <p:cNvPr id="9242" name="Line 4"/>
              <p:cNvSpPr>
                <a:spLocks noChangeShapeType="1"/>
              </p:cNvSpPr>
              <p:nvPr/>
            </p:nvSpPr>
            <p:spPr bwMode="auto">
              <a:xfrm flipV="1">
                <a:off x="975" y="1616"/>
                <a:ext cx="0" cy="1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3" name="Line 6"/>
              <p:cNvSpPr>
                <a:spLocks noChangeShapeType="1"/>
              </p:cNvSpPr>
              <p:nvPr/>
            </p:nvSpPr>
            <p:spPr bwMode="auto">
              <a:xfrm>
                <a:off x="975" y="3067"/>
                <a:ext cx="16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4" name="Line 7"/>
              <p:cNvSpPr>
                <a:spLocks noChangeShapeType="1"/>
              </p:cNvSpPr>
              <p:nvPr/>
            </p:nvSpPr>
            <p:spPr bwMode="auto">
              <a:xfrm>
                <a:off x="975" y="1797"/>
                <a:ext cx="1451" cy="127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5" name="Line 8"/>
              <p:cNvSpPr>
                <a:spLocks noChangeShapeType="1"/>
              </p:cNvSpPr>
              <p:nvPr/>
            </p:nvSpPr>
            <p:spPr bwMode="auto">
              <a:xfrm>
                <a:off x="975" y="2659"/>
                <a:ext cx="140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6" name="Text Box 9"/>
              <p:cNvSpPr txBox="1">
                <a:spLocks noChangeArrowheads="1"/>
              </p:cNvSpPr>
              <p:nvPr/>
            </p:nvSpPr>
            <p:spPr bwMode="auto">
              <a:xfrm>
                <a:off x="2653" y="2972"/>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9247" name="Text Box 10"/>
              <p:cNvSpPr txBox="1">
                <a:spLocks noChangeArrowheads="1"/>
              </p:cNvSpPr>
              <p:nvPr/>
            </p:nvSpPr>
            <p:spPr bwMode="auto">
              <a:xfrm>
                <a:off x="690" y="1538"/>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9248" name="Text Box 11"/>
              <p:cNvSpPr txBox="1">
                <a:spLocks noChangeArrowheads="1"/>
              </p:cNvSpPr>
              <p:nvPr/>
            </p:nvSpPr>
            <p:spPr bwMode="auto">
              <a:xfrm>
                <a:off x="2290" y="2718"/>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1</a:t>
                </a:r>
                <a:endParaRPr lang="en-US" altLang="hu-HU" baseline="-25000"/>
              </a:p>
            </p:txBody>
          </p:sp>
        </p:grpSp>
        <p:sp>
          <p:nvSpPr>
            <p:cNvPr id="9222" name="Line 14"/>
            <p:cNvSpPr>
              <a:spLocks noChangeShapeType="1"/>
            </p:cNvSpPr>
            <p:nvPr/>
          </p:nvSpPr>
          <p:spPr bwMode="auto">
            <a:xfrm flipV="1">
              <a:off x="3114" y="1603"/>
              <a:ext cx="0" cy="145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23" name="Line 15"/>
            <p:cNvSpPr>
              <a:spLocks noChangeShapeType="1"/>
            </p:cNvSpPr>
            <p:nvPr/>
          </p:nvSpPr>
          <p:spPr bwMode="auto">
            <a:xfrm>
              <a:off x="3114" y="3054"/>
              <a:ext cx="163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24" name="Line 16"/>
            <p:cNvSpPr>
              <a:spLocks noChangeShapeType="1"/>
            </p:cNvSpPr>
            <p:nvPr/>
          </p:nvSpPr>
          <p:spPr bwMode="auto">
            <a:xfrm>
              <a:off x="3107" y="1933"/>
              <a:ext cx="1043" cy="11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25" name="Line 17"/>
            <p:cNvSpPr>
              <a:spLocks noChangeShapeType="1"/>
            </p:cNvSpPr>
            <p:nvPr/>
          </p:nvSpPr>
          <p:spPr bwMode="auto">
            <a:xfrm>
              <a:off x="3114" y="2646"/>
              <a:ext cx="140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26" name="Text Box 18"/>
            <p:cNvSpPr txBox="1">
              <a:spLocks noChangeArrowheads="1"/>
            </p:cNvSpPr>
            <p:nvPr/>
          </p:nvSpPr>
          <p:spPr bwMode="auto">
            <a:xfrm>
              <a:off x="4792" y="2959"/>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9227" name="Text Box 19"/>
            <p:cNvSpPr txBox="1">
              <a:spLocks noChangeArrowheads="1"/>
            </p:cNvSpPr>
            <p:nvPr/>
          </p:nvSpPr>
          <p:spPr bwMode="auto">
            <a:xfrm>
              <a:off x="2829" y="1525"/>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9228" name="Text Box 20"/>
            <p:cNvSpPr txBox="1">
              <a:spLocks noChangeArrowheads="1"/>
            </p:cNvSpPr>
            <p:nvPr/>
          </p:nvSpPr>
          <p:spPr bwMode="auto">
            <a:xfrm>
              <a:off x="4047" y="2740"/>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dirty="0"/>
                <a:t>D</a:t>
              </a:r>
              <a:r>
                <a:rPr lang="hu-HU" altLang="hu-HU" baseline="-25000" dirty="0"/>
                <a:t>2</a:t>
              </a:r>
              <a:endParaRPr lang="en-US" altLang="hu-HU" baseline="-25000" dirty="0"/>
            </a:p>
          </p:txBody>
        </p:sp>
        <p:sp>
          <p:nvSpPr>
            <p:cNvPr id="9229" name="Text Box 21"/>
            <p:cNvSpPr txBox="1">
              <a:spLocks noChangeArrowheads="1"/>
            </p:cNvSpPr>
            <p:nvPr/>
          </p:nvSpPr>
          <p:spPr bwMode="auto">
            <a:xfrm>
              <a:off x="2232" y="2400"/>
              <a:ext cx="5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a:t>
              </a:r>
              <a:endParaRPr lang="en-US" altLang="hu-HU"/>
            </a:p>
          </p:txBody>
        </p:sp>
        <p:sp>
          <p:nvSpPr>
            <p:cNvPr id="9230" name="Text Box 22"/>
            <p:cNvSpPr txBox="1">
              <a:spLocks noChangeArrowheads="1"/>
            </p:cNvSpPr>
            <p:nvPr/>
          </p:nvSpPr>
          <p:spPr bwMode="auto">
            <a:xfrm>
              <a:off x="4333" y="2428"/>
              <a:ext cx="5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a:t>
              </a:r>
              <a:endParaRPr lang="en-US" altLang="hu-HU"/>
            </a:p>
          </p:txBody>
        </p:sp>
        <p:sp>
          <p:nvSpPr>
            <p:cNvPr id="9231" name="Text Box 23"/>
            <p:cNvSpPr txBox="1">
              <a:spLocks noChangeArrowheads="1"/>
            </p:cNvSpPr>
            <p:nvPr/>
          </p:nvSpPr>
          <p:spPr bwMode="auto">
            <a:xfrm>
              <a:off x="1066" y="2173"/>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1</a:t>
              </a:r>
              <a:endParaRPr lang="en-US" altLang="hu-HU" baseline="-25000"/>
            </a:p>
          </p:txBody>
        </p:sp>
        <p:sp>
          <p:nvSpPr>
            <p:cNvPr id="9232" name="Text Box 24"/>
            <p:cNvSpPr txBox="1">
              <a:spLocks noChangeArrowheads="1"/>
            </p:cNvSpPr>
            <p:nvPr/>
          </p:nvSpPr>
          <p:spPr bwMode="auto">
            <a:xfrm>
              <a:off x="3175" y="2341"/>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2</a:t>
              </a:r>
              <a:endParaRPr lang="en-US" altLang="hu-HU" baseline="-25000"/>
            </a:p>
          </p:txBody>
        </p:sp>
        <p:graphicFrame>
          <p:nvGraphicFramePr>
            <p:cNvPr id="9233" name="Object 25"/>
            <p:cNvGraphicFramePr>
              <a:graphicFrameLocks noChangeAspect="1"/>
            </p:cNvGraphicFramePr>
            <p:nvPr/>
          </p:nvGraphicFramePr>
          <p:xfrm>
            <a:off x="1020" y="3360"/>
            <a:ext cx="3810" cy="565"/>
          </p:xfrm>
          <a:graphic>
            <a:graphicData uri="http://schemas.openxmlformats.org/presentationml/2006/ole">
              <mc:AlternateContent xmlns:mc="http://schemas.openxmlformats.org/markup-compatibility/2006">
                <mc:Choice xmlns:v="urn:schemas-microsoft-com:vml" Requires="v">
                  <p:oleObj spid="_x0000_s9270" name="Egyenlet" r:id="rId3" imgW="3060700" imgH="469900" progId="Equation.3">
                    <p:embed/>
                  </p:oleObj>
                </mc:Choice>
                <mc:Fallback>
                  <p:oleObj name="Egyenlet" r:id="rId3" imgW="3060700" imgH="469900" progId="Equation.3">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 y="3360"/>
                          <a:ext cx="3810" cy="565"/>
                        </a:xfrm>
                        <a:prstGeom prst="rect">
                          <a:avLst/>
                        </a:prstGeom>
                        <a:noFill/>
                        <a:ln w="9525">
                          <a:solidFill>
                            <a:srgbClr val="FF66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34" name="Text Box 27"/>
            <p:cNvSpPr txBox="1">
              <a:spLocks noChangeArrowheads="1"/>
            </p:cNvSpPr>
            <p:nvPr/>
          </p:nvSpPr>
          <p:spPr bwMode="auto">
            <a:xfrm>
              <a:off x="703" y="1674"/>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1</a:t>
              </a:r>
              <a:endParaRPr lang="en-US" altLang="hu-HU" baseline="-25000"/>
            </a:p>
          </p:txBody>
        </p:sp>
        <p:sp>
          <p:nvSpPr>
            <p:cNvPr id="9235" name="Text Box 28"/>
            <p:cNvSpPr txBox="1">
              <a:spLocks noChangeArrowheads="1"/>
            </p:cNvSpPr>
            <p:nvPr/>
          </p:nvSpPr>
          <p:spPr bwMode="auto">
            <a:xfrm>
              <a:off x="2839" y="184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2</a:t>
              </a:r>
              <a:endParaRPr lang="en-US" altLang="hu-HU" baseline="-25000"/>
            </a:p>
          </p:txBody>
        </p:sp>
        <p:sp>
          <p:nvSpPr>
            <p:cNvPr id="9236" name="Text Box 29"/>
            <p:cNvSpPr txBox="1">
              <a:spLocks noChangeArrowheads="1"/>
            </p:cNvSpPr>
            <p:nvPr/>
          </p:nvSpPr>
          <p:spPr bwMode="auto">
            <a:xfrm>
              <a:off x="703" y="2536"/>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a:t>
              </a:r>
              <a:endParaRPr lang="en-US" altLang="hu-HU"/>
            </a:p>
          </p:txBody>
        </p:sp>
        <p:sp>
          <p:nvSpPr>
            <p:cNvPr id="9237" name="Text Box 30"/>
            <p:cNvSpPr txBox="1">
              <a:spLocks noChangeArrowheads="1"/>
            </p:cNvSpPr>
            <p:nvPr/>
          </p:nvSpPr>
          <p:spPr bwMode="auto">
            <a:xfrm>
              <a:off x="2913" y="2536"/>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a:t>
              </a:r>
              <a:endParaRPr lang="en-US" altLang="hu-HU"/>
            </a:p>
          </p:txBody>
        </p:sp>
        <p:sp>
          <p:nvSpPr>
            <p:cNvPr id="9238" name="Line 31"/>
            <p:cNvSpPr>
              <a:spLocks noChangeShapeType="1"/>
            </p:cNvSpPr>
            <p:nvPr/>
          </p:nvSpPr>
          <p:spPr bwMode="auto">
            <a:xfrm>
              <a:off x="1973" y="2659"/>
              <a:ext cx="0" cy="4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39" name="Line 33"/>
            <p:cNvSpPr>
              <a:spLocks noChangeShapeType="1"/>
            </p:cNvSpPr>
            <p:nvPr/>
          </p:nvSpPr>
          <p:spPr bwMode="auto">
            <a:xfrm>
              <a:off x="3787" y="2659"/>
              <a:ext cx="0" cy="40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9240" name="Text Box 34"/>
            <p:cNvSpPr txBox="1">
              <a:spLocks noChangeArrowheads="1"/>
            </p:cNvSpPr>
            <p:nvPr/>
          </p:nvSpPr>
          <p:spPr bwMode="auto">
            <a:xfrm>
              <a:off x="1565" y="3081"/>
              <a:ext cx="8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dirty="0"/>
                <a:t>(A</a:t>
              </a:r>
              <a:r>
                <a:rPr lang="hu-HU" altLang="hu-HU" baseline="-25000" dirty="0"/>
                <a:t>1</a:t>
              </a:r>
              <a:r>
                <a:rPr lang="hu-HU" altLang="hu-HU" dirty="0"/>
                <a:t> </a:t>
              </a:r>
              <a:r>
                <a:rPr lang="hu-HU" altLang="hu-HU" dirty="0">
                  <a:cs typeface="Times New Roman" pitchFamily="18" charset="0"/>
                </a:rPr>
                <a:t>– c)/2B</a:t>
              </a:r>
              <a:r>
                <a:rPr lang="hu-HU" altLang="hu-HU" baseline="-25000" dirty="0">
                  <a:cs typeface="Times New Roman" pitchFamily="18" charset="0"/>
                </a:rPr>
                <a:t>1</a:t>
              </a:r>
            </a:p>
          </p:txBody>
        </p:sp>
        <p:sp>
          <p:nvSpPr>
            <p:cNvPr id="9241" name="Text Box 35"/>
            <p:cNvSpPr txBox="1">
              <a:spLocks noChangeArrowheads="1"/>
            </p:cNvSpPr>
            <p:nvPr/>
          </p:nvSpPr>
          <p:spPr bwMode="auto">
            <a:xfrm>
              <a:off x="3322" y="3067"/>
              <a:ext cx="8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dirty="0"/>
                <a:t>(A</a:t>
              </a:r>
              <a:r>
                <a:rPr lang="hu-HU" altLang="hu-HU" baseline="-25000" dirty="0"/>
                <a:t>2</a:t>
              </a:r>
              <a:r>
                <a:rPr lang="hu-HU" altLang="hu-HU" dirty="0"/>
                <a:t> </a:t>
              </a:r>
              <a:r>
                <a:rPr lang="hu-HU" altLang="hu-HU" dirty="0">
                  <a:cs typeface="Times New Roman" pitchFamily="18" charset="0"/>
                </a:rPr>
                <a:t>– c</a:t>
              </a:r>
              <a:r>
                <a:rPr lang="hu-HU" altLang="hu-HU" dirty="0" smtClean="0">
                  <a:cs typeface="Times New Roman" pitchFamily="18" charset="0"/>
                </a:rPr>
                <a:t>)/</a:t>
              </a:r>
              <a:r>
                <a:rPr lang="hu-HU" altLang="hu-HU" dirty="0">
                  <a:cs typeface="Times New Roman" pitchFamily="18" charset="0"/>
                </a:rPr>
                <a:t>2</a:t>
              </a:r>
              <a:r>
                <a:rPr lang="hu-HU" altLang="hu-HU" dirty="0" smtClean="0">
                  <a:cs typeface="Times New Roman" pitchFamily="18" charset="0"/>
                </a:rPr>
                <a:t>B</a:t>
              </a:r>
              <a:r>
                <a:rPr lang="hu-HU" altLang="hu-HU" baseline="-25000" dirty="0" smtClean="0">
                  <a:cs typeface="Times New Roman" pitchFamily="18" charset="0"/>
                </a:rPr>
                <a:t>2</a:t>
              </a:r>
              <a:endParaRPr lang="hu-HU" altLang="hu-HU" baseline="-25000" dirty="0">
                <a:cs typeface="Times New Roman" pitchFamily="18" charset="0"/>
              </a:endParaRPr>
            </a:p>
          </p:txBody>
        </p:sp>
      </p:grpSp>
      <p:sp>
        <p:nvSpPr>
          <p:cNvPr id="2" name="Téglalap 1"/>
          <p:cNvSpPr/>
          <p:nvPr/>
        </p:nvSpPr>
        <p:spPr>
          <a:xfrm>
            <a:off x="3347864" y="4913313"/>
            <a:ext cx="150987" cy="271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églalap 33"/>
          <p:cNvSpPr/>
          <p:nvPr/>
        </p:nvSpPr>
        <p:spPr>
          <a:xfrm>
            <a:off x="6156323" y="4858542"/>
            <a:ext cx="102339" cy="3262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up)">
                                      <p:cBhvr>
                                        <p:cTn id="1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50900"/>
          </a:xfrm>
        </p:spPr>
        <p:txBody>
          <a:bodyPr/>
          <a:lstStyle/>
          <a:p>
            <a:pPr eaLnBrk="1" hangingPunct="1"/>
            <a:r>
              <a:rPr lang="en-US" altLang="hu-HU" sz="4000" smtClean="0"/>
              <a:t>Second degree price discrimination</a:t>
            </a:r>
            <a:r>
              <a:rPr lang="hu-HU" altLang="hu-HU" sz="4000" smtClean="0"/>
              <a:t> (1)</a:t>
            </a:r>
            <a:endParaRPr lang="en-US" altLang="hu-HU" sz="4000" smtClean="0"/>
          </a:p>
        </p:txBody>
      </p:sp>
      <p:sp>
        <p:nvSpPr>
          <p:cNvPr id="10243" name="Rectangle 3"/>
          <p:cNvSpPr>
            <a:spLocks noGrp="1" noChangeArrowheads="1"/>
          </p:cNvSpPr>
          <p:nvPr>
            <p:ph type="body" sz="half" idx="1"/>
          </p:nvPr>
        </p:nvSpPr>
        <p:spPr>
          <a:xfrm>
            <a:off x="323850" y="1125538"/>
            <a:ext cx="8424863" cy="5399087"/>
          </a:xfrm>
        </p:spPr>
        <p:txBody>
          <a:bodyPr/>
          <a:lstStyle/>
          <a:p>
            <a:pPr eaLnBrk="1" hangingPunct="1"/>
            <a:r>
              <a:rPr lang="en-US" altLang="hu-HU" sz="2200" dirty="0" smtClean="0"/>
              <a:t>Customers are not easily distinguishable</a:t>
            </a:r>
          </a:p>
          <a:p>
            <a:pPr eaLnBrk="1" hangingPunct="1"/>
            <a:r>
              <a:rPr lang="en-US" altLang="hu-HU" sz="2200" dirty="0" smtClean="0"/>
              <a:t>The monopolist may set a high price to extract the CS of customers with high reservation prices</a:t>
            </a:r>
          </a:p>
          <a:p>
            <a:pPr eaLnBrk="1" hangingPunct="1"/>
            <a:r>
              <a:rPr lang="en-US" altLang="hu-HU" sz="2200" dirty="0" smtClean="0"/>
              <a:t>If the monopolist sets a high price, the customers with low willingness to pay are locked out </a:t>
            </a:r>
            <a:r>
              <a:rPr lang="en-US" altLang="hu-HU" sz="2200" dirty="0" smtClean="0">
                <a:cs typeface="Times New Roman" pitchFamily="18" charset="0"/>
              </a:rPr>
              <a:t>→ profit loss and welfare loss</a:t>
            </a:r>
            <a:endParaRPr lang="hu-HU" altLang="hu-HU" sz="2200" dirty="0" smtClean="0">
              <a:cs typeface="Times New Roman" pitchFamily="18" charset="0"/>
            </a:endParaRPr>
          </a:p>
          <a:p>
            <a:pPr lvl="1" eaLnBrk="1" hangingPunct="1"/>
            <a:r>
              <a:rPr lang="en-US" altLang="hu-HU" sz="2000" dirty="0" smtClean="0">
                <a:cs typeface="Times New Roman" pitchFamily="18" charset="0"/>
              </a:rPr>
              <a:t>If the number of „high demand” and „low demand” customers is </a:t>
            </a:r>
            <a:r>
              <a:rPr lang="en-US" altLang="hu-HU" sz="2000" dirty="0" err="1" smtClean="0">
                <a:cs typeface="Times New Roman" pitchFamily="18" charset="0"/>
              </a:rPr>
              <a:t>N</a:t>
            </a:r>
            <a:r>
              <a:rPr lang="en-US" altLang="hu-HU" sz="2000" baseline="-25000" dirty="0" err="1" smtClean="0">
                <a:cs typeface="Times New Roman" pitchFamily="18" charset="0"/>
              </a:rPr>
              <a:t>h</a:t>
            </a:r>
            <a:r>
              <a:rPr lang="en-US" altLang="hu-HU" sz="2000" dirty="0" smtClean="0">
                <a:cs typeface="Times New Roman" pitchFamily="18" charset="0"/>
              </a:rPr>
              <a:t> and </a:t>
            </a:r>
            <a:r>
              <a:rPr lang="en-US" altLang="hu-HU" sz="2000" dirty="0" err="1" smtClean="0">
                <a:cs typeface="Times New Roman" pitchFamily="18" charset="0"/>
              </a:rPr>
              <a:t>N</a:t>
            </a:r>
            <a:r>
              <a:rPr lang="en-US" altLang="hu-HU" sz="2000" baseline="-25000" dirty="0" err="1" smtClean="0">
                <a:cs typeface="Times New Roman" pitchFamily="18" charset="0"/>
              </a:rPr>
              <a:t>l</a:t>
            </a:r>
            <a:r>
              <a:rPr lang="en-US" altLang="hu-HU" sz="2000" dirty="0" smtClean="0">
                <a:cs typeface="Times New Roman" pitchFamily="18" charset="0"/>
              </a:rPr>
              <a:t>, respectively, and the consumer surpluses are </a:t>
            </a:r>
            <a:r>
              <a:rPr lang="en-US" altLang="hu-HU" sz="2000" dirty="0" err="1" smtClean="0">
                <a:cs typeface="Times New Roman" pitchFamily="18" charset="0"/>
              </a:rPr>
              <a:t>CS</a:t>
            </a:r>
            <a:r>
              <a:rPr lang="en-US" altLang="hu-HU" sz="2000" baseline="-25000" dirty="0" err="1" smtClean="0">
                <a:cs typeface="Times New Roman" pitchFamily="18" charset="0"/>
              </a:rPr>
              <a:t>h</a:t>
            </a:r>
            <a:r>
              <a:rPr lang="en-US" altLang="hu-HU" sz="2000" dirty="0" smtClean="0">
                <a:cs typeface="Times New Roman" pitchFamily="18" charset="0"/>
              </a:rPr>
              <a:t> and </a:t>
            </a:r>
            <a:r>
              <a:rPr lang="en-US" altLang="hu-HU" sz="2000" dirty="0" err="1" smtClean="0">
                <a:cs typeface="Times New Roman" pitchFamily="18" charset="0"/>
              </a:rPr>
              <a:t>CS</a:t>
            </a:r>
            <a:r>
              <a:rPr lang="en-US" altLang="hu-HU" sz="2000" baseline="-25000" dirty="0" err="1" smtClean="0">
                <a:cs typeface="Times New Roman" pitchFamily="18" charset="0"/>
              </a:rPr>
              <a:t>l</a:t>
            </a:r>
            <a:r>
              <a:rPr lang="en-US" altLang="hu-HU" sz="2000" dirty="0" smtClean="0">
                <a:cs typeface="Times New Roman" pitchFamily="18" charset="0"/>
              </a:rPr>
              <a:t>, the monopolist’s profit will be higher by setting the entrance fee to </a:t>
            </a:r>
            <a:r>
              <a:rPr lang="en-US" altLang="hu-HU" sz="2000" dirty="0" err="1" smtClean="0">
                <a:cs typeface="Times New Roman" pitchFamily="18" charset="0"/>
              </a:rPr>
              <a:t>CS</a:t>
            </a:r>
            <a:r>
              <a:rPr lang="en-US" altLang="hu-HU" sz="2000" baseline="-25000" dirty="0" err="1" smtClean="0">
                <a:cs typeface="Times New Roman" pitchFamily="18" charset="0"/>
              </a:rPr>
              <a:t>h</a:t>
            </a:r>
            <a:r>
              <a:rPr lang="en-US" altLang="hu-HU" sz="2000" dirty="0" smtClean="0">
                <a:cs typeface="Times New Roman" pitchFamily="18" charset="0"/>
              </a:rPr>
              <a:t> in order to avoid that „high demand” customers pretend to be „low demand” if</a:t>
            </a:r>
            <a:endParaRPr lang="hu-HU" altLang="hu-HU" sz="2000" dirty="0" smtClean="0">
              <a:cs typeface="Times New Roman" pitchFamily="18" charset="0"/>
            </a:endParaRPr>
          </a:p>
          <a:p>
            <a:pPr lvl="1" eaLnBrk="1" hangingPunct="1"/>
            <a:endParaRPr lang="hu-HU" altLang="hu-HU" sz="2000" dirty="0" smtClean="0">
              <a:cs typeface="Times New Roman" pitchFamily="18" charset="0"/>
            </a:endParaRPr>
          </a:p>
          <a:p>
            <a:pPr lvl="1" eaLnBrk="1" hangingPunct="1"/>
            <a:endParaRPr lang="hu-HU" altLang="hu-HU" sz="2000" dirty="0" smtClean="0">
              <a:cs typeface="Times New Roman" pitchFamily="18" charset="0"/>
            </a:endParaRPr>
          </a:p>
          <a:p>
            <a:pPr eaLnBrk="1" hangingPunct="1"/>
            <a:r>
              <a:rPr lang="en-US" altLang="hu-HU" sz="2400" dirty="0" smtClean="0">
                <a:cs typeface="Times New Roman" pitchFamily="18" charset="0"/>
              </a:rPr>
              <a:t>How can the monopolist induce self-selection of the consumers?</a:t>
            </a:r>
            <a:endParaRPr lang="hu-HU" altLang="hu-HU" sz="2400" dirty="0" smtClean="0">
              <a:cs typeface="Times New Roman" pitchFamily="18" charset="0"/>
            </a:endParaRPr>
          </a:p>
          <a:p>
            <a:pPr eaLnBrk="1" hangingPunct="1"/>
            <a:r>
              <a:rPr lang="en-US" altLang="hu-HU" sz="2400" dirty="0" smtClean="0">
                <a:cs typeface="Times New Roman" pitchFamily="18" charset="0"/>
              </a:rPr>
              <a:t>„Block pricing”</a:t>
            </a:r>
          </a:p>
        </p:txBody>
      </p:sp>
      <p:graphicFrame>
        <p:nvGraphicFramePr>
          <p:cNvPr id="10244" name="Object 4"/>
          <p:cNvGraphicFramePr>
            <a:graphicFrameLocks noGrp="1" noChangeAspect="1"/>
          </p:cNvGraphicFramePr>
          <p:nvPr>
            <p:ph sz="half" idx="2"/>
          </p:nvPr>
        </p:nvGraphicFramePr>
        <p:xfrm>
          <a:off x="1619250" y="4437063"/>
          <a:ext cx="6048375" cy="814387"/>
        </p:xfrm>
        <a:graphic>
          <a:graphicData uri="http://schemas.openxmlformats.org/presentationml/2006/ole">
            <mc:AlternateContent xmlns:mc="http://schemas.openxmlformats.org/markup-compatibility/2006">
              <mc:Choice xmlns:v="urn:schemas-microsoft-com:vml" Requires="v">
                <p:oleObj spid="_x0000_s10264" name="Egyenlet" r:id="rId3" imgW="3213100" imgH="431800" progId="Equation.3">
                  <p:embed/>
                </p:oleObj>
              </mc:Choice>
              <mc:Fallback>
                <p:oleObj name="Egyenlet" r:id="rId3" imgW="32131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4437063"/>
                        <a:ext cx="6048375" cy="81438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0244"/>
                                        </p:tgtEl>
                                        <p:attrNameLst>
                                          <p:attrName>style.visibility</p:attrName>
                                        </p:attrNameLst>
                                      </p:cBhvr>
                                      <p:to>
                                        <p:strVal val="visible"/>
                                      </p:to>
                                    </p:set>
                                    <p:animEffect transition="in" filter="wipe(left)">
                                      <p:cBhvr>
                                        <p:cTn id="24" dur="500"/>
                                        <p:tgtEl>
                                          <p:spTgt spid="1024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anim calcmode="lin" valueType="num">
                                      <p:cBhvr additive="base">
                                        <p:cTn id="29"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42" presetClass="entr" presetSubtype="0" fill="hold" nodeType="afterEffect">
                                  <p:stCondLst>
                                    <p:cond delay="0"/>
                                  </p:stCondLst>
                                  <p:childTnLst>
                                    <p:set>
                                      <p:cBhvr>
                                        <p:cTn id="33" dur="1" fill="hold">
                                          <p:stCondLst>
                                            <p:cond delay="0"/>
                                          </p:stCondLst>
                                        </p:cTn>
                                        <p:tgtEl>
                                          <p:spTgt spid="10243">
                                            <p:txEl>
                                              <p:pRg st="7" end="7"/>
                                            </p:txEl>
                                          </p:spTgt>
                                        </p:tgtEl>
                                        <p:attrNameLst>
                                          <p:attrName>style.visibility</p:attrName>
                                        </p:attrNameLst>
                                      </p:cBhvr>
                                      <p:to>
                                        <p:strVal val="visible"/>
                                      </p:to>
                                    </p:set>
                                    <p:animEffect transition="in" filter="fade">
                                      <p:cBhvr>
                                        <p:cTn id="34" dur="1000"/>
                                        <p:tgtEl>
                                          <p:spTgt spid="10243">
                                            <p:txEl>
                                              <p:pRg st="7" end="7"/>
                                            </p:txEl>
                                          </p:spTgt>
                                        </p:tgtEl>
                                      </p:cBhvr>
                                    </p:animEffect>
                                    <p:anim calcmode="lin" valueType="num">
                                      <p:cBhvr>
                                        <p:cTn id="35" dur="10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1024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850900"/>
          </a:xfrm>
        </p:spPr>
        <p:txBody>
          <a:bodyPr/>
          <a:lstStyle/>
          <a:p>
            <a:pPr eaLnBrk="1" hangingPunct="1"/>
            <a:r>
              <a:rPr lang="en-US" altLang="hu-HU" sz="4000" smtClean="0"/>
              <a:t>Second degree price discrimination</a:t>
            </a:r>
            <a:r>
              <a:rPr lang="hu-HU" altLang="hu-HU" sz="4000" smtClean="0"/>
              <a:t> (2)</a:t>
            </a:r>
            <a:endParaRPr lang="en-US" altLang="hu-HU" sz="4000" smtClean="0"/>
          </a:p>
        </p:txBody>
      </p:sp>
      <p:sp>
        <p:nvSpPr>
          <p:cNvPr id="11267" name="Rectangle 3"/>
          <p:cNvSpPr>
            <a:spLocks noGrp="1" noChangeArrowheads="1"/>
          </p:cNvSpPr>
          <p:nvPr>
            <p:ph type="body" sz="half" idx="1"/>
          </p:nvPr>
        </p:nvSpPr>
        <p:spPr>
          <a:xfrm>
            <a:off x="457200" y="1196975"/>
            <a:ext cx="8291513" cy="4929188"/>
          </a:xfrm>
        </p:spPr>
        <p:txBody>
          <a:bodyPr/>
          <a:lstStyle/>
          <a:p>
            <a:pPr eaLnBrk="1" hangingPunct="1"/>
            <a:r>
              <a:rPr lang="en-US" altLang="hu-HU" sz="2200" smtClean="0"/>
              <a:t>By pretending to be „low demand” types, the „high demand” customers gain consumer surplus</a:t>
            </a:r>
            <a:r>
              <a:rPr lang="hu-HU" altLang="hu-HU" sz="2200" smtClean="0"/>
              <a:t> </a:t>
            </a:r>
            <a:r>
              <a:rPr lang="hu-HU" altLang="hu-HU" sz="2200" i="1" smtClean="0"/>
              <a:t>Y</a:t>
            </a:r>
            <a:endParaRPr lang="en-US" altLang="hu-HU" sz="2200" i="1" smtClean="0"/>
          </a:p>
          <a:p>
            <a:pPr eaLnBrk="1" hangingPunct="1"/>
            <a:r>
              <a:rPr lang="en-US" altLang="hu-HU" sz="2200" smtClean="0"/>
              <a:t>Assume that </a:t>
            </a:r>
          </a:p>
        </p:txBody>
      </p:sp>
      <p:graphicFrame>
        <p:nvGraphicFramePr>
          <p:cNvPr id="11268" name="Object 4"/>
          <p:cNvGraphicFramePr>
            <a:graphicFrameLocks noGrp="1" noChangeAspect="1"/>
          </p:cNvGraphicFramePr>
          <p:nvPr>
            <p:ph sz="quarter" idx="2"/>
          </p:nvPr>
        </p:nvGraphicFramePr>
        <p:xfrm>
          <a:off x="2555875" y="1989138"/>
          <a:ext cx="4032250" cy="352425"/>
        </p:xfrm>
        <a:graphic>
          <a:graphicData uri="http://schemas.openxmlformats.org/presentationml/2006/ole">
            <mc:AlternateContent xmlns:mc="http://schemas.openxmlformats.org/markup-compatibility/2006">
              <mc:Choice xmlns:v="urn:schemas-microsoft-com:vml" Requires="v">
                <p:oleObj spid="_x0000_s11325" name="Egyenlet" r:id="rId3" imgW="2476500" imgH="215900" progId="Equation.3">
                  <p:embed/>
                </p:oleObj>
              </mc:Choice>
              <mc:Fallback>
                <p:oleObj name="Egyenlet" r:id="rId3" imgW="24765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1989138"/>
                        <a:ext cx="4032250" cy="35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9" name="Text Box 9"/>
          <p:cNvSpPr txBox="1">
            <a:spLocks noChangeArrowheads="1"/>
          </p:cNvSpPr>
          <p:nvPr/>
        </p:nvSpPr>
        <p:spPr bwMode="auto">
          <a:xfrm>
            <a:off x="1600200" y="2441575"/>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grpSp>
        <p:nvGrpSpPr>
          <p:cNvPr id="11270" name="Group 25"/>
          <p:cNvGrpSpPr>
            <a:grpSpLocks/>
          </p:cNvGrpSpPr>
          <p:nvPr/>
        </p:nvGrpSpPr>
        <p:grpSpPr bwMode="auto">
          <a:xfrm>
            <a:off x="1476375" y="2636838"/>
            <a:ext cx="4597400" cy="3024187"/>
            <a:chOff x="930" y="1661"/>
            <a:chExt cx="2896" cy="1905"/>
          </a:xfrm>
        </p:grpSpPr>
        <p:sp>
          <p:nvSpPr>
            <p:cNvPr id="11272" name="Line 6"/>
            <p:cNvSpPr>
              <a:spLocks noChangeShapeType="1"/>
            </p:cNvSpPr>
            <p:nvPr/>
          </p:nvSpPr>
          <p:spPr bwMode="auto">
            <a:xfrm flipV="1">
              <a:off x="1247" y="1661"/>
              <a:ext cx="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1273" name="Line 7"/>
            <p:cNvSpPr>
              <a:spLocks noChangeShapeType="1"/>
            </p:cNvSpPr>
            <p:nvPr/>
          </p:nvSpPr>
          <p:spPr bwMode="auto">
            <a:xfrm>
              <a:off x="1247" y="3249"/>
              <a:ext cx="231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1274" name="Text Box 8"/>
            <p:cNvSpPr txBox="1">
              <a:spLocks noChangeArrowheads="1"/>
            </p:cNvSpPr>
            <p:nvPr/>
          </p:nvSpPr>
          <p:spPr bwMode="auto">
            <a:xfrm>
              <a:off x="3606" y="3126"/>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11275" name="Line 10"/>
            <p:cNvSpPr>
              <a:spLocks noChangeShapeType="1"/>
            </p:cNvSpPr>
            <p:nvPr/>
          </p:nvSpPr>
          <p:spPr bwMode="auto">
            <a:xfrm>
              <a:off x="1247" y="1933"/>
              <a:ext cx="1724" cy="1316"/>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1276" name="Line 11"/>
            <p:cNvSpPr>
              <a:spLocks noChangeShapeType="1"/>
            </p:cNvSpPr>
            <p:nvPr/>
          </p:nvSpPr>
          <p:spPr bwMode="auto">
            <a:xfrm>
              <a:off x="1247" y="2432"/>
              <a:ext cx="953" cy="81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1277" name="Text Box 12"/>
            <p:cNvSpPr txBox="1">
              <a:spLocks noChangeArrowheads="1"/>
            </p:cNvSpPr>
            <p:nvPr/>
          </p:nvSpPr>
          <p:spPr bwMode="auto">
            <a:xfrm>
              <a:off x="3003" y="2945"/>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1</a:t>
              </a:r>
              <a:endParaRPr lang="en-US" altLang="hu-HU" baseline="-25000"/>
            </a:p>
          </p:txBody>
        </p:sp>
        <p:sp>
          <p:nvSpPr>
            <p:cNvPr id="11278" name="Text Box 13"/>
            <p:cNvSpPr txBox="1">
              <a:spLocks noChangeArrowheads="1"/>
            </p:cNvSpPr>
            <p:nvPr/>
          </p:nvSpPr>
          <p:spPr bwMode="auto">
            <a:xfrm>
              <a:off x="2158" y="302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2</a:t>
              </a:r>
              <a:endParaRPr lang="en-US" altLang="hu-HU" baseline="-25000"/>
            </a:p>
          </p:txBody>
        </p:sp>
        <p:sp>
          <p:nvSpPr>
            <p:cNvPr id="11279" name="Line 14"/>
            <p:cNvSpPr>
              <a:spLocks noChangeShapeType="1"/>
            </p:cNvSpPr>
            <p:nvPr/>
          </p:nvSpPr>
          <p:spPr bwMode="auto">
            <a:xfrm flipV="1">
              <a:off x="2200" y="2659"/>
              <a:ext cx="0" cy="590"/>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1280" name="Text Box 15"/>
            <p:cNvSpPr txBox="1">
              <a:spLocks noChangeArrowheads="1"/>
            </p:cNvSpPr>
            <p:nvPr/>
          </p:nvSpPr>
          <p:spPr bwMode="auto">
            <a:xfrm>
              <a:off x="962" y="1811"/>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1</a:t>
              </a:r>
              <a:endParaRPr lang="en-US" altLang="hu-HU" baseline="-25000"/>
            </a:p>
          </p:txBody>
        </p:sp>
        <p:sp>
          <p:nvSpPr>
            <p:cNvPr id="11281" name="Text Box 16"/>
            <p:cNvSpPr txBox="1">
              <a:spLocks noChangeArrowheads="1"/>
            </p:cNvSpPr>
            <p:nvPr/>
          </p:nvSpPr>
          <p:spPr bwMode="auto">
            <a:xfrm>
              <a:off x="930" y="2247"/>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2</a:t>
              </a:r>
              <a:endParaRPr lang="en-US" altLang="hu-HU" baseline="-25000"/>
            </a:p>
          </p:txBody>
        </p:sp>
        <p:sp>
          <p:nvSpPr>
            <p:cNvPr id="11282" name="Text Box 17"/>
            <p:cNvSpPr txBox="1">
              <a:spLocks noChangeArrowheads="1"/>
            </p:cNvSpPr>
            <p:nvPr/>
          </p:nvSpPr>
          <p:spPr bwMode="auto">
            <a:xfrm>
              <a:off x="2651" y="3335"/>
              <a:ext cx="6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1</a:t>
              </a:r>
              <a:r>
                <a:rPr lang="hu-HU" altLang="hu-HU"/>
                <a:t>=A</a:t>
              </a:r>
              <a:r>
                <a:rPr lang="hu-HU" altLang="hu-HU" baseline="-25000"/>
                <a:t>1</a:t>
              </a:r>
              <a:r>
                <a:rPr lang="hu-HU" altLang="hu-HU"/>
                <a:t>/B</a:t>
              </a:r>
              <a:endParaRPr lang="en-US" altLang="hu-HU" baseline="-25000"/>
            </a:p>
          </p:txBody>
        </p:sp>
        <p:sp>
          <p:nvSpPr>
            <p:cNvPr id="11283" name="Text Box 18"/>
            <p:cNvSpPr txBox="1">
              <a:spLocks noChangeArrowheads="1"/>
            </p:cNvSpPr>
            <p:nvPr/>
          </p:nvSpPr>
          <p:spPr bwMode="auto">
            <a:xfrm>
              <a:off x="1882" y="3335"/>
              <a:ext cx="6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2</a:t>
              </a:r>
              <a:r>
                <a:rPr lang="hu-HU" altLang="hu-HU"/>
                <a:t>=A</a:t>
              </a:r>
              <a:r>
                <a:rPr lang="hu-HU" altLang="hu-HU" baseline="-25000"/>
                <a:t>2</a:t>
              </a:r>
              <a:r>
                <a:rPr lang="hu-HU" altLang="hu-HU"/>
                <a:t>/B</a:t>
              </a:r>
              <a:endParaRPr lang="en-US" altLang="hu-HU" baseline="-25000"/>
            </a:p>
          </p:txBody>
        </p:sp>
        <p:sp>
          <p:nvSpPr>
            <p:cNvPr id="11284" name="Text Box 19"/>
            <p:cNvSpPr txBox="1">
              <a:spLocks noChangeArrowheads="1"/>
            </p:cNvSpPr>
            <p:nvPr/>
          </p:nvSpPr>
          <p:spPr bwMode="auto">
            <a:xfrm>
              <a:off x="1416" y="2808"/>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X</a:t>
              </a:r>
              <a:endParaRPr lang="en-US" altLang="hu-HU"/>
            </a:p>
          </p:txBody>
        </p:sp>
        <p:sp>
          <p:nvSpPr>
            <p:cNvPr id="11285" name="Text Box 20"/>
            <p:cNvSpPr txBox="1">
              <a:spLocks noChangeArrowheads="1"/>
            </p:cNvSpPr>
            <p:nvPr/>
          </p:nvSpPr>
          <p:spPr bwMode="auto">
            <a:xfrm>
              <a:off x="1688" y="2446"/>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Y</a:t>
              </a:r>
              <a:endParaRPr lang="en-US" altLang="hu-HU"/>
            </a:p>
          </p:txBody>
        </p:sp>
        <p:sp>
          <p:nvSpPr>
            <p:cNvPr id="11286" name="Text Box 21"/>
            <p:cNvSpPr txBox="1">
              <a:spLocks noChangeArrowheads="1"/>
            </p:cNvSpPr>
            <p:nvPr/>
          </p:nvSpPr>
          <p:spPr bwMode="auto">
            <a:xfrm>
              <a:off x="2459" y="2945"/>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Z</a:t>
              </a:r>
              <a:endParaRPr lang="en-US" altLang="hu-HU"/>
            </a:p>
          </p:txBody>
        </p:sp>
      </p:grpSp>
      <p:graphicFrame>
        <p:nvGraphicFramePr>
          <p:cNvPr id="11271" name="Object 22"/>
          <p:cNvGraphicFramePr>
            <a:graphicFrameLocks noGrp="1" noChangeAspect="1"/>
          </p:cNvGraphicFramePr>
          <p:nvPr>
            <p:ph sz="quarter" idx="3"/>
          </p:nvPr>
        </p:nvGraphicFramePr>
        <p:xfrm>
          <a:off x="3995738" y="2671763"/>
          <a:ext cx="2625725" cy="1333500"/>
        </p:xfrm>
        <a:graphic>
          <a:graphicData uri="http://schemas.openxmlformats.org/presentationml/2006/ole">
            <mc:AlternateContent xmlns:mc="http://schemas.openxmlformats.org/markup-compatibility/2006">
              <mc:Choice xmlns:v="urn:schemas-microsoft-com:vml" Requires="v">
                <p:oleObj spid="_x0000_s11326" name="Egyenlet" r:id="rId5" imgW="1651000" imgH="838200" progId="Equation.3">
                  <p:embed/>
                </p:oleObj>
              </mc:Choice>
              <mc:Fallback>
                <p:oleObj name="Egyenlet" r:id="rId5" imgW="1651000" imgH="838200" progId="Equation.3">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2671763"/>
                        <a:ext cx="2625725" cy="1333500"/>
                      </a:xfrm>
                      <a:prstGeom prst="rect">
                        <a:avLst/>
                      </a:prstGeom>
                      <a:noFill/>
                      <a:ln w="9525">
                        <a:solidFill>
                          <a:srgbClr val="9933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7875"/>
          </a:xfrm>
        </p:spPr>
        <p:txBody>
          <a:bodyPr/>
          <a:lstStyle/>
          <a:p>
            <a:pPr eaLnBrk="1" hangingPunct="1"/>
            <a:r>
              <a:rPr lang="en-US" altLang="hu-HU" sz="4000" smtClean="0"/>
              <a:t>Second degree price discrimination</a:t>
            </a:r>
            <a:r>
              <a:rPr lang="hu-HU" altLang="hu-HU" sz="4000" smtClean="0"/>
              <a:t> (3)</a:t>
            </a:r>
            <a:endParaRPr lang="en-US" altLang="hu-HU" sz="4000" smtClean="0"/>
          </a:p>
        </p:txBody>
      </p:sp>
      <p:sp>
        <p:nvSpPr>
          <p:cNvPr id="12291" name="Rectangle 3"/>
          <p:cNvSpPr>
            <a:spLocks noGrp="1" noChangeArrowheads="1"/>
          </p:cNvSpPr>
          <p:nvPr>
            <p:ph type="body" idx="1"/>
          </p:nvPr>
        </p:nvSpPr>
        <p:spPr>
          <a:xfrm>
            <a:off x="323850" y="1484313"/>
            <a:ext cx="8496300" cy="4641850"/>
          </a:xfrm>
        </p:spPr>
        <p:txBody>
          <a:bodyPr/>
          <a:lstStyle/>
          <a:p>
            <a:pPr eaLnBrk="1" hangingPunct="1"/>
            <a:r>
              <a:rPr lang="en-US" altLang="hu-HU" sz="2400" dirty="0" smtClean="0"/>
              <a:t>Block pricing: package both price and quantity</a:t>
            </a:r>
          </a:p>
          <a:p>
            <a:pPr eaLnBrk="1" hangingPunct="1"/>
            <a:r>
              <a:rPr lang="en-US" altLang="hu-HU" sz="2400" dirty="0" smtClean="0"/>
              <a:t>Charge the low demand customer the amount that equal his entire willingness to pay = </a:t>
            </a:r>
            <a:r>
              <a:rPr lang="en-US" altLang="hu-HU" sz="2400" i="1" dirty="0" smtClean="0"/>
              <a:t>X</a:t>
            </a:r>
          </a:p>
          <a:p>
            <a:pPr eaLnBrk="1" hangingPunct="1"/>
            <a:r>
              <a:rPr lang="en-US" altLang="hu-HU" sz="2400" dirty="0" smtClean="0"/>
              <a:t>Charge the high demand customer an „incentive compatible” price that blocks him to pretend to be a low demand type</a:t>
            </a:r>
            <a:r>
              <a:rPr lang="hu-HU" altLang="hu-HU" sz="2400" dirty="0" smtClean="0"/>
              <a:t> = </a:t>
            </a:r>
            <a:r>
              <a:rPr lang="hu-HU" altLang="hu-HU" sz="2400" i="1" dirty="0" smtClean="0"/>
              <a:t>X + Z</a:t>
            </a:r>
            <a:endParaRPr lang="hu-HU" altLang="hu-HU" sz="2400" dirty="0" smtClean="0"/>
          </a:p>
          <a:p>
            <a:pPr eaLnBrk="1" hangingPunct="1"/>
            <a:r>
              <a:rPr lang="en-US" altLang="hu-HU" sz="2400" dirty="0" smtClean="0"/>
              <a:t>The high demand customer buys the large package and he retains the consumer surplus he could have obtained had he pretended to be low demand</a:t>
            </a:r>
            <a:r>
              <a:rPr lang="hu-HU" altLang="hu-HU" sz="2400" dirty="0" smtClean="0"/>
              <a:t> = </a:t>
            </a:r>
            <a:r>
              <a:rPr lang="hu-HU" altLang="hu-HU" sz="2400" i="1" dirty="0" smtClean="0"/>
              <a:t>Y</a:t>
            </a:r>
            <a:endParaRPr lang="hu-HU" altLang="hu-HU" sz="2400" dirty="0" smtClean="0"/>
          </a:p>
          <a:p>
            <a:pPr eaLnBrk="1" hangingPunct="1"/>
            <a:r>
              <a:rPr lang="en-US" altLang="hu-HU" sz="2400" dirty="0" smtClean="0"/>
              <a:t>The “incentive compatible” offer: </a:t>
            </a:r>
          </a:p>
          <a:p>
            <a:pPr lvl="1" eaLnBrk="1" hangingPunct="1">
              <a:buFontTx/>
              <a:buNone/>
            </a:pPr>
            <a:r>
              <a:rPr lang="en-US" altLang="hu-HU" sz="2000" dirty="0" smtClean="0"/>
              <a:t>(maximum charge of large package </a:t>
            </a:r>
            <a:r>
              <a:rPr lang="en-US" altLang="hu-HU" sz="2000" dirty="0" smtClean="0">
                <a:cs typeface="Times New Roman" pitchFamily="18" charset="0"/>
              </a:rPr>
              <a:t>– [CS(high demand) – CS(low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 calcmode="lin" valueType="num">
                                      <p:cBhvr additive="base">
                                        <p:cTn id="7"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42" presetClass="entr" presetSubtype="0" fill="hold" nodeType="afterEffect">
                                  <p:stCondLst>
                                    <p:cond delay="0"/>
                                  </p:stCondLst>
                                  <p:childTnLst>
                                    <p:set>
                                      <p:cBhvr>
                                        <p:cTn id="29" dur="1" fill="hold">
                                          <p:stCondLst>
                                            <p:cond delay="0"/>
                                          </p:stCondLst>
                                        </p:cTn>
                                        <p:tgtEl>
                                          <p:spTgt spid="12291">
                                            <p:txEl>
                                              <p:pRg st="5" end="5"/>
                                            </p:txEl>
                                          </p:spTgt>
                                        </p:tgtEl>
                                        <p:attrNameLst>
                                          <p:attrName>style.visibility</p:attrName>
                                        </p:attrNameLst>
                                      </p:cBhvr>
                                      <p:to>
                                        <p:strVal val="visible"/>
                                      </p:to>
                                    </p:set>
                                    <p:animEffect transition="in" filter="fade">
                                      <p:cBhvr>
                                        <p:cTn id="30" dur="1000"/>
                                        <p:tgtEl>
                                          <p:spTgt spid="12291">
                                            <p:txEl>
                                              <p:pRg st="5" end="5"/>
                                            </p:txEl>
                                          </p:spTgt>
                                        </p:tgtEl>
                                      </p:cBhvr>
                                    </p:animEffect>
                                    <p:anim calcmode="lin" valueType="num">
                                      <p:cBhvr>
                                        <p:cTn id="31"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77875"/>
          </a:xfrm>
        </p:spPr>
        <p:txBody>
          <a:bodyPr/>
          <a:lstStyle/>
          <a:p>
            <a:pPr eaLnBrk="1" hangingPunct="1"/>
            <a:r>
              <a:rPr lang="en-US" altLang="hu-HU" sz="4000" smtClean="0"/>
              <a:t>Second degree price discrimination</a:t>
            </a:r>
            <a:r>
              <a:rPr lang="hu-HU" altLang="hu-HU" sz="4000" smtClean="0"/>
              <a:t> (4)</a:t>
            </a:r>
            <a:endParaRPr lang="en-US" altLang="hu-HU" sz="4000" smtClean="0"/>
          </a:p>
        </p:txBody>
      </p:sp>
      <p:sp>
        <p:nvSpPr>
          <p:cNvPr id="13315" name="Rectangle 3"/>
          <p:cNvSpPr>
            <a:spLocks noGrp="1" noChangeArrowheads="1"/>
          </p:cNvSpPr>
          <p:nvPr>
            <p:ph type="body" idx="1"/>
          </p:nvPr>
        </p:nvSpPr>
        <p:spPr>
          <a:xfrm>
            <a:off x="457200" y="1196975"/>
            <a:ext cx="8229600" cy="5184775"/>
          </a:xfrm>
        </p:spPr>
        <p:txBody>
          <a:bodyPr/>
          <a:lstStyle/>
          <a:p>
            <a:pPr eaLnBrk="1" hangingPunct="1"/>
            <a:r>
              <a:rPr lang="en-US" altLang="hu-HU" sz="2400" smtClean="0"/>
              <a:t>Quantity discount: the unit price of the high demand package is smaller than the unit price of the low demand package</a:t>
            </a:r>
          </a:p>
          <a:p>
            <a:pPr eaLnBrk="1" hangingPunct="1"/>
            <a:r>
              <a:rPr lang="en-US" altLang="hu-HU" sz="2400" smtClean="0"/>
              <a:t>How can the monopolist improve on his profit? He can reduce the </a:t>
            </a:r>
            <a:r>
              <a:rPr lang="en-US" altLang="hu-HU" sz="2400" i="1" smtClean="0"/>
              <a:t>number of units</a:t>
            </a:r>
            <a:r>
              <a:rPr lang="en-US" altLang="hu-HU" sz="2400" smtClean="0"/>
              <a:t> in the low demand package (loss) and increase the </a:t>
            </a:r>
            <a:r>
              <a:rPr lang="en-US" altLang="hu-HU" sz="2400" i="1" smtClean="0"/>
              <a:t>price</a:t>
            </a:r>
            <a:r>
              <a:rPr lang="en-US" altLang="hu-HU" sz="2400" smtClean="0"/>
              <a:t> of the high demand package (gain)!</a:t>
            </a:r>
          </a:p>
        </p:txBody>
      </p:sp>
      <p:sp>
        <p:nvSpPr>
          <p:cNvPr id="13316" name="Line 5"/>
          <p:cNvSpPr>
            <a:spLocks noChangeShapeType="1"/>
          </p:cNvSpPr>
          <p:nvPr/>
        </p:nvSpPr>
        <p:spPr bwMode="auto">
          <a:xfrm flipV="1">
            <a:off x="1906588" y="3284538"/>
            <a:ext cx="0" cy="25209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3317" name="Line 6"/>
          <p:cNvSpPr>
            <a:spLocks noChangeShapeType="1"/>
          </p:cNvSpPr>
          <p:nvPr/>
        </p:nvSpPr>
        <p:spPr bwMode="auto">
          <a:xfrm>
            <a:off x="1906588" y="5805488"/>
            <a:ext cx="36718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3318" name="Text Box 7"/>
          <p:cNvSpPr txBox="1">
            <a:spLocks noChangeArrowheads="1"/>
          </p:cNvSpPr>
          <p:nvPr/>
        </p:nvSpPr>
        <p:spPr bwMode="auto">
          <a:xfrm>
            <a:off x="5651500" y="56102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13319" name="Line 8"/>
          <p:cNvSpPr>
            <a:spLocks noChangeShapeType="1"/>
          </p:cNvSpPr>
          <p:nvPr/>
        </p:nvSpPr>
        <p:spPr bwMode="auto">
          <a:xfrm>
            <a:off x="1906588" y="3716338"/>
            <a:ext cx="2736850" cy="208915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3320" name="Line 9"/>
          <p:cNvSpPr>
            <a:spLocks noChangeShapeType="1"/>
          </p:cNvSpPr>
          <p:nvPr/>
        </p:nvSpPr>
        <p:spPr bwMode="auto">
          <a:xfrm>
            <a:off x="1906588" y="4508500"/>
            <a:ext cx="1512887" cy="1296988"/>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3321" name="Text Box 10"/>
          <p:cNvSpPr txBox="1">
            <a:spLocks noChangeArrowheads="1"/>
          </p:cNvSpPr>
          <p:nvPr/>
        </p:nvSpPr>
        <p:spPr bwMode="auto">
          <a:xfrm>
            <a:off x="4694238" y="5322888"/>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1</a:t>
            </a:r>
            <a:endParaRPr lang="en-US" altLang="hu-HU" baseline="-25000"/>
          </a:p>
        </p:txBody>
      </p:sp>
      <p:sp>
        <p:nvSpPr>
          <p:cNvPr id="13322" name="Text Box 11"/>
          <p:cNvSpPr txBox="1">
            <a:spLocks noChangeArrowheads="1"/>
          </p:cNvSpPr>
          <p:nvPr/>
        </p:nvSpPr>
        <p:spPr bwMode="auto">
          <a:xfrm>
            <a:off x="3352800" y="5445125"/>
            <a:ext cx="425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2</a:t>
            </a:r>
            <a:endParaRPr lang="en-US" altLang="hu-HU" baseline="-25000"/>
          </a:p>
        </p:txBody>
      </p:sp>
      <p:sp>
        <p:nvSpPr>
          <p:cNvPr id="38924" name="Line 12"/>
          <p:cNvSpPr>
            <a:spLocks noChangeShapeType="1"/>
          </p:cNvSpPr>
          <p:nvPr/>
        </p:nvSpPr>
        <p:spPr bwMode="auto">
          <a:xfrm flipV="1">
            <a:off x="3419475" y="4149725"/>
            <a:ext cx="0" cy="1655763"/>
          </a:xfrm>
          <a:prstGeom prst="line">
            <a:avLst/>
          </a:prstGeom>
          <a:noFill/>
          <a:ln w="2857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3324" name="Text Box 13"/>
          <p:cNvSpPr txBox="1">
            <a:spLocks noChangeArrowheads="1"/>
          </p:cNvSpPr>
          <p:nvPr/>
        </p:nvSpPr>
        <p:spPr bwMode="auto">
          <a:xfrm>
            <a:off x="1454150" y="352266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1</a:t>
            </a:r>
            <a:endParaRPr lang="en-US" altLang="hu-HU" baseline="-25000"/>
          </a:p>
        </p:txBody>
      </p:sp>
      <p:sp>
        <p:nvSpPr>
          <p:cNvPr id="13325" name="Text Box 14"/>
          <p:cNvSpPr txBox="1">
            <a:spLocks noChangeArrowheads="1"/>
          </p:cNvSpPr>
          <p:nvPr/>
        </p:nvSpPr>
        <p:spPr bwMode="auto">
          <a:xfrm>
            <a:off x="1403350" y="4214813"/>
            <a:ext cx="42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2</a:t>
            </a:r>
            <a:endParaRPr lang="en-US" altLang="hu-HU" baseline="-25000"/>
          </a:p>
        </p:txBody>
      </p:sp>
      <p:sp>
        <p:nvSpPr>
          <p:cNvPr id="13326" name="Text Box 15"/>
          <p:cNvSpPr txBox="1">
            <a:spLocks noChangeArrowheads="1"/>
          </p:cNvSpPr>
          <p:nvPr/>
        </p:nvSpPr>
        <p:spPr bwMode="auto">
          <a:xfrm>
            <a:off x="4135438" y="5942013"/>
            <a:ext cx="10112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1</a:t>
            </a:r>
            <a:r>
              <a:rPr lang="hu-HU" altLang="hu-HU"/>
              <a:t>=A</a:t>
            </a:r>
            <a:r>
              <a:rPr lang="hu-HU" altLang="hu-HU" baseline="-25000"/>
              <a:t>1</a:t>
            </a:r>
            <a:r>
              <a:rPr lang="hu-HU" altLang="hu-HU"/>
              <a:t>/B</a:t>
            </a:r>
            <a:endParaRPr lang="en-US" altLang="hu-HU" baseline="-25000"/>
          </a:p>
        </p:txBody>
      </p:sp>
      <p:sp>
        <p:nvSpPr>
          <p:cNvPr id="13327" name="Text Box 16"/>
          <p:cNvSpPr txBox="1">
            <a:spLocks noChangeArrowheads="1"/>
          </p:cNvSpPr>
          <p:nvPr/>
        </p:nvSpPr>
        <p:spPr bwMode="auto">
          <a:xfrm>
            <a:off x="2914650" y="5942013"/>
            <a:ext cx="10112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2</a:t>
            </a:r>
            <a:r>
              <a:rPr lang="hu-HU" altLang="hu-HU"/>
              <a:t>=A</a:t>
            </a:r>
            <a:r>
              <a:rPr lang="hu-HU" altLang="hu-HU" baseline="-25000"/>
              <a:t>2</a:t>
            </a:r>
            <a:r>
              <a:rPr lang="hu-HU" altLang="hu-HU"/>
              <a:t>/B</a:t>
            </a:r>
            <a:endParaRPr lang="en-US" altLang="hu-HU" baseline="-25000"/>
          </a:p>
        </p:txBody>
      </p:sp>
      <p:sp>
        <p:nvSpPr>
          <p:cNvPr id="13328" name="Text Box 17"/>
          <p:cNvSpPr txBox="1">
            <a:spLocks noChangeArrowheads="1"/>
          </p:cNvSpPr>
          <p:nvPr/>
        </p:nvSpPr>
        <p:spPr bwMode="auto">
          <a:xfrm>
            <a:off x="2174875" y="5105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X</a:t>
            </a:r>
            <a:endParaRPr lang="en-US" altLang="hu-HU"/>
          </a:p>
        </p:txBody>
      </p:sp>
      <p:sp>
        <p:nvSpPr>
          <p:cNvPr id="38930" name="Text Box 18"/>
          <p:cNvSpPr txBox="1">
            <a:spLocks noChangeArrowheads="1"/>
          </p:cNvSpPr>
          <p:nvPr/>
        </p:nvSpPr>
        <p:spPr bwMode="auto">
          <a:xfrm>
            <a:off x="2606675" y="44370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Y</a:t>
            </a:r>
            <a:endParaRPr lang="en-US" altLang="hu-HU"/>
          </a:p>
        </p:txBody>
      </p:sp>
      <p:sp>
        <p:nvSpPr>
          <p:cNvPr id="13330" name="Text Box 19"/>
          <p:cNvSpPr txBox="1">
            <a:spLocks noChangeArrowheads="1"/>
          </p:cNvSpPr>
          <p:nvPr/>
        </p:nvSpPr>
        <p:spPr bwMode="auto">
          <a:xfrm>
            <a:off x="3830638" y="5322888"/>
            <a:ext cx="323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Z</a:t>
            </a:r>
            <a:endParaRPr lang="en-US" altLang="hu-HU"/>
          </a:p>
        </p:txBody>
      </p:sp>
      <p:sp>
        <p:nvSpPr>
          <p:cNvPr id="13331" name="Text Box 20"/>
          <p:cNvSpPr txBox="1">
            <a:spLocks noChangeArrowheads="1"/>
          </p:cNvSpPr>
          <p:nvPr/>
        </p:nvSpPr>
        <p:spPr bwMode="auto">
          <a:xfrm>
            <a:off x="1527175" y="30908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38933" name="Text Box 21"/>
          <p:cNvSpPr txBox="1">
            <a:spLocks noChangeArrowheads="1"/>
          </p:cNvSpPr>
          <p:nvPr/>
        </p:nvSpPr>
        <p:spPr bwMode="auto">
          <a:xfrm>
            <a:off x="2700338" y="5394325"/>
            <a:ext cx="400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W</a:t>
            </a:r>
            <a:endParaRPr lang="en-US" altLang="hu-HU"/>
          </a:p>
        </p:txBody>
      </p:sp>
      <p:sp>
        <p:nvSpPr>
          <p:cNvPr id="38934" name="Text Box 22"/>
          <p:cNvSpPr txBox="1">
            <a:spLocks noChangeArrowheads="1"/>
          </p:cNvSpPr>
          <p:nvPr/>
        </p:nvSpPr>
        <p:spPr bwMode="auto">
          <a:xfrm>
            <a:off x="3779838" y="3641725"/>
            <a:ext cx="3646487" cy="650875"/>
          </a:xfrm>
          <a:prstGeom prst="rect">
            <a:avLst/>
          </a:prstGeom>
          <a:noFill/>
          <a:ln w="9525">
            <a:solidFill>
              <a:srgbClr val="80008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hu-HU"/>
              <a:t>Charge for “low demand” = X</a:t>
            </a:r>
          </a:p>
          <a:p>
            <a:pPr eaLnBrk="1" hangingPunct="1"/>
            <a:r>
              <a:rPr lang="en-US" altLang="hu-HU"/>
              <a:t>Charge for “high demand” = X+W+Z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path" presetSubtype="0" accel="50000" decel="50000" fill="hold" grpId="0" nodeType="clickEffect">
                                  <p:stCondLst>
                                    <p:cond delay="0"/>
                                  </p:stCondLst>
                                  <p:childTnLst>
                                    <p:animMotion origin="layout" path="M 1.66667E-6 -7.40741E-7 L -0.09445 0.00532 " pathEditMode="relative" rAng="0" ptsTypes="AA">
                                      <p:cBhvr>
                                        <p:cTn id="6" dur="2000" fill="hold"/>
                                        <p:tgtEl>
                                          <p:spTgt spid="38924"/>
                                        </p:tgtEl>
                                        <p:attrNameLst>
                                          <p:attrName>ppt_x</p:attrName>
                                          <p:attrName>ppt_y</p:attrName>
                                        </p:attrNameLst>
                                      </p:cBhvr>
                                      <p:rCtr x="-4722" y="255"/>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path" presetSubtype="0" accel="50000" decel="50000" fill="hold" grpId="0" nodeType="clickEffect">
                                  <p:stCondLst>
                                    <p:cond delay="0"/>
                                  </p:stCondLst>
                                  <p:childTnLst>
                                    <p:animMotion origin="layout" path="M 3.33333E-6 1.48148E-6 L -0.05608 0.00162 " pathEditMode="relative" rAng="0" ptsTypes="AA">
                                      <p:cBhvr>
                                        <p:cTn id="14" dur="2000" fill="hold"/>
                                        <p:tgtEl>
                                          <p:spTgt spid="38930"/>
                                        </p:tgtEl>
                                        <p:attrNameLst>
                                          <p:attrName>ppt_x</p:attrName>
                                          <p:attrName>ppt_y</p:attrName>
                                        </p:attrNameLst>
                                      </p:cBhvr>
                                      <p:rCtr x="-2812" y="69"/>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4" grpId="0" animBg="1"/>
      <p:bldP spid="38930" grpId="0"/>
      <p:bldP spid="38933" grpId="0"/>
      <p:bldP spid="389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850900"/>
          </a:xfrm>
        </p:spPr>
        <p:txBody>
          <a:bodyPr/>
          <a:lstStyle/>
          <a:p>
            <a:pPr eaLnBrk="1" hangingPunct="1"/>
            <a:r>
              <a:rPr lang="en-US" altLang="hu-HU" sz="4000" smtClean="0"/>
              <a:t>Second degree price discrimination</a:t>
            </a:r>
            <a:r>
              <a:rPr lang="hu-HU" altLang="hu-HU" sz="4000" smtClean="0"/>
              <a:t> (5)</a:t>
            </a:r>
            <a:endParaRPr lang="en-US" altLang="hu-HU" sz="4000" smtClean="0"/>
          </a:p>
        </p:txBody>
      </p:sp>
      <p:sp>
        <p:nvSpPr>
          <p:cNvPr id="14339" name="Rectangle 3"/>
          <p:cNvSpPr>
            <a:spLocks noGrp="1" noChangeArrowheads="1"/>
          </p:cNvSpPr>
          <p:nvPr>
            <p:ph type="body" sz="half" idx="1"/>
          </p:nvPr>
        </p:nvSpPr>
        <p:spPr>
          <a:xfrm>
            <a:off x="457200" y="1052513"/>
            <a:ext cx="8362950" cy="5073650"/>
          </a:xfrm>
        </p:spPr>
        <p:txBody>
          <a:bodyPr/>
          <a:lstStyle/>
          <a:p>
            <a:pPr eaLnBrk="1" hangingPunct="1"/>
            <a:r>
              <a:rPr lang="en-US" altLang="hu-HU" sz="2200" smtClean="0"/>
              <a:t>It may be profitable for the monopolist to serve only “high demand” customers, if the CS he must offer to the high demand customers is larger than the profit to be earned from “low demand” customers</a:t>
            </a:r>
          </a:p>
        </p:txBody>
      </p:sp>
      <p:grpSp>
        <p:nvGrpSpPr>
          <p:cNvPr id="14340" name="Group 55"/>
          <p:cNvGrpSpPr>
            <a:grpSpLocks/>
          </p:cNvGrpSpPr>
          <p:nvPr/>
        </p:nvGrpSpPr>
        <p:grpSpPr bwMode="auto">
          <a:xfrm>
            <a:off x="596900" y="2133600"/>
            <a:ext cx="7720013" cy="3370263"/>
            <a:chOff x="285" y="1674"/>
            <a:chExt cx="4863" cy="2123"/>
          </a:xfrm>
        </p:grpSpPr>
        <p:sp>
          <p:nvSpPr>
            <p:cNvPr id="14341" name="Line 5"/>
            <p:cNvSpPr>
              <a:spLocks noChangeShapeType="1"/>
            </p:cNvSpPr>
            <p:nvPr/>
          </p:nvSpPr>
          <p:spPr bwMode="auto">
            <a:xfrm flipV="1">
              <a:off x="1072" y="1888"/>
              <a:ext cx="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42" name="Line 6"/>
            <p:cNvSpPr>
              <a:spLocks noChangeShapeType="1"/>
            </p:cNvSpPr>
            <p:nvPr/>
          </p:nvSpPr>
          <p:spPr bwMode="auto">
            <a:xfrm flipV="1">
              <a:off x="1072" y="3475"/>
              <a:ext cx="1860"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43" name="Text Box 7"/>
            <p:cNvSpPr txBox="1">
              <a:spLocks noChangeArrowheads="1"/>
            </p:cNvSpPr>
            <p:nvPr/>
          </p:nvSpPr>
          <p:spPr bwMode="auto">
            <a:xfrm>
              <a:off x="2932" y="3353"/>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14344" name="Line 8"/>
            <p:cNvSpPr>
              <a:spLocks noChangeShapeType="1"/>
            </p:cNvSpPr>
            <p:nvPr/>
          </p:nvSpPr>
          <p:spPr bwMode="auto">
            <a:xfrm>
              <a:off x="1072" y="2160"/>
              <a:ext cx="1361" cy="1315"/>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45" name="Text Box 10"/>
            <p:cNvSpPr txBox="1">
              <a:spLocks noChangeArrowheads="1"/>
            </p:cNvSpPr>
            <p:nvPr/>
          </p:nvSpPr>
          <p:spPr bwMode="auto">
            <a:xfrm>
              <a:off x="2342" y="3172"/>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1</a:t>
              </a:r>
              <a:endParaRPr lang="en-US" altLang="hu-HU" baseline="-25000"/>
            </a:p>
          </p:txBody>
        </p:sp>
        <p:sp>
          <p:nvSpPr>
            <p:cNvPr id="14346" name="Text Box 13"/>
            <p:cNvSpPr txBox="1">
              <a:spLocks noChangeArrowheads="1"/>
            </p:cNvSpPr>
            <p:nvPr/>
          </p:nvSpPr>
          <p:spPr bwMode="auto">
            <a:xfrm>
              <a:off x="787" y="2038"/>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1</a:t>
              </a:r>
              <a:endParaRPr lang="en-US" altLang="hu-HU" baseline="-25000"/>
            </a:p>
          </p:txBody>
        </p:sp>
        <p:sp>
          <p:nvSpPr>
            <p:cNvPr id="14347" name="Text Box 15"/>
            <p:cNvSpPr txBox="1">
              <a:spLocks noChangeArrowheads="1"/>
            </p:cNvSpPr>
            <p:nvPr/>
          </p:nvSpPr>
          <p:spPr bwMode="auto">
            <a:xfrm>
              <a:off x="1707" y="3562"/>
              <a:ext cx="94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1</a:t>
              </a:r>
              <a:r>
                <a:rPr lang="hu-HU" altLang="hu-HU"/>
                <a:t>=(A</a:t>
              </a:r>
              <a:r>
                <a:rPr lang="hu-HU" altLang="hu-HU" baseline="-25000"/>
                <a:t>1</a:t>
              </a:r>
              <a:r>
                <a:rPr lang="hu-HU" altLang="hu-HU"/>
                <a:t> </a:t>
              </a:r>
              <a:r>
                <a:rPr lang="hu-HU" altLang="hu-HU">
                  <a:cs typeface="Times New Roman" pitchFamily="18" charset="0"/>
                </a:rPr>
                <a:t>– c)</a:t>
              </a:r>
              <a:r>
                <a:rPr lang="hu-HU" altLang="hu-HU"/>
                <a:t>/B</a:t>
              </a:r>
              <a:endParaRPr lang="en-US" altLang="hu-HU"/>
            </a:p>
          </p:txBody>
        </p:sp>
        <p:sp>
          <p:nvSpPr>
            <p:cNvPr id="14348" name="Text Box 20"/>
            <p:cNvSpPr txBox="1">
              <a:spLocks noChangeArrowheads="1"/>
            </p:cNvSpPr>
            <p:nvPr/>
          </p:nvSpPr>
          <p:spPr bwMode="auto">
            <a:xfrm>
              <a:off x="982" y="1674"/>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14349" name="Line 24"/>
            <p:cNvSpPr>
              <a:spLocks noChangeShapeType="1"/>
            </p:cNvSpPr>
            <p:nvPr/>
          </p:nvSpPr>
          <p:spPr bwMode="auto">
            <a:xfrm flipV="1">
              <a:off x="3165" y="1888"/>
              <a:ext cx="0" cy="15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50" name="Line 25"/>
            <p:cNvSpPr>
              <a:spLocks noChangeShapeType="1"/>
            </p:cNvSpPr>
            <p:nvPr/>
          </p:nvSpPr>
          <p:spPr bwMode="auto">
            <a:xfrm flipV="1">
              <a:off x="3165" y="3475"/>
              <a:ext cx="1718" cy="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51" name="Text Box 26"/>
            <p:cNvSpPr txBox="1">
              <a:spLocks noChangeArrowheads="1"/>
            </p:cNvSpPr>
            <p:nvPr/>
          </p:nvSpPr>
          <p:spPr bwMode="auto">
            <a:xfrm>
              <a:off x="4928" y="3353"/>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14352" name="Line 28"/>
            <p:cNvSpPr>
              <a:spLocks noChangeShapeType="1"/>
            </p:cNvSpPr>
            <p:nvPr/>
          </p:nvSpPr>
          <p:spPr bwMode="auto">
            <a:xfrm>
              <a:off x="3159" y="2568"/>
              <a:ext cx="959" cy="908"/>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53" name="Text Box 30"/>
            <p:cNvSpPr txBox="1">
              <a:spLocks noChangeArrowheads="1"/>
            </p:cNvSpPr>
            <p:nvPr/>
          </p:nvSpPr>
          <p:spPr bwMode="auto">
            <a:xfrm>
              <a:off x="4076" y="3249"/>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r>
                <a:rPr lang="hu-HU" altLang="hu-HU" baseline="-25000"/>
                <a:t>2</a:t>
              </a:r>
              <a:endParaRPr lang="en-US" altLang="hu-HU" baseline="-25000"/>
            </a:p>
          </p:txBody>
        </p:sp>
        <p:sp>
          <p:nvSpPr>
            <p:cNvPr id="14354" name="Text Box 32"/>
            <p:cNvSpPr txBox="1">
              <a:spLocks noChangeArrowheads="1"/>
            </p:cNvSpPr>
            <p:nvPr/>
          </p:nvSpPr>
          <p:spPr bwMode="auto">
            <a:xfrm>
              <a:off x="2848" y="2474"/>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2</a:t>
              </a:r>
              <a:endParaRPr lang="en-US" altLang="hu-HU" baseline="-25000"/>
            </a:p>
          </p:txBody>
        </p:sp>
        <p:sp>
          <p:nvSpPr>
            <p:cNvPr id="14355" name="Text Box 38"/>
            <p:cNvSpPr txBox="1">
              <a:spLocks noChangeArrowheads="1"/>
            </p:cNvSpPr>
            <p:nvPr/>
          </p:nvSpPr>
          <p:spPr bwMode="auto">
            <a:xfrm>
              <a:off x="3075" y="1674"/>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14356" name="Line 39"/>
            <p:cNvSpPr>
              <a:spLocks noChangeShapeType="1"/>
            </p:cNvSpPr>
            <p:nvPr/>
          </p:nvSpPr>
          <p:spPr bwMode="auto">
            <a:xfrm>
              <a:off x="1072" y="3113"/>
              <a:ext cx="303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57" name="Text Box 40"/>
            <p:cNvSpPr txBox="1">
              <a:spLocks noChangeArrowheads="1"/>
            </p:cNvSpPr>
            <p:nvPr/>
          </p:nvSpPr>
          <p:spPr bwMode="auto">
            <a:xfrm>
              <a:off x="4235" y="2972"/>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a:t>
              </a:r>
              <a:endParaRPr lang="en-US" altLang="hu-HU"/>
            </a:p>
          </p:txBody>
        </p:sp>
        <p:sp>
          <p:nvSpPr>
            <p:cNvPr id="14358" name="Line 41"/>
            <p:cNvSpPr>
              <a:spLocks noChangeShapeType="1"/>
            </p:cNvSpPr>
            <p:nvPr/>
          </p:nvSpPr>
          <p:spPr bwMode="auto">
            <a:xfrm>
              <a:off x="2070" y="3113"/>
              <a:ext cx="0" cy="362"/>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59" name="Line 42"/>
            <p:cNvSpPr>
              <a:spLocks noChangeShapeType="1"/>
            </p:cNvSpPr>
            <p:nvPr/>
          </p:nvSpPr>
          <p:spPr bwMode="auto">
            <a:xfrm>
              <a:off x="3749" y="3113"/>
              <a:ext cx="0" cy="362"/>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60" name="Text Box 43"/>
            <p:cNvSpPr txBox="1">
              <a:spLocks noChangeArrowheads="1"/>
            </p:cNvSpPr>
            <p:nvPr/>
          </p:nvSpPr>
          <p:spPr bwMode="auto">
            <a:xfrm>
              <a:off x="833" y="2990"/>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a:t>
              </a:r>
              <a:endParaRPr lang="en-US" altLang="hu-HU"/>
            </a:p>
          </p:txBody>
        </p:sp>
        <p:sp>
          <p:nvSpPr>
            <p:cNvPr id="14361" name="Text Box 44"/>
            <p:cNvSpPr txBox="1">
              <a:spLocks noChangeArrowheads="1"/>
            </p:cNvSpPr>
            <p:nvPr/>
          </p:nvSpPr>
          <p:spPr bwMode="auto">
            <a:xfrm>
              <a:off x="3295" y="3521"/>
              <a:ext cx="94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2</a:t>
              </a:r>
              <a:r>
                <a:rPr lang="hu-HU" altLang="hu-HU"/>
                <a:t>=(A</a:t>
              </a:r>
              <a:r>
                <a:rPr lang="hu-HU" altLang="hu-HU" baseline="-25000"/>
                <a:t>2</a:t>
              </a:r>
              <a:r>
                <a:rPr lang="hu-HU" altLang="hu-HU"/>
                <a:t> </a:t>
              </a:r>
              <a:r>
                <a:rPr lang="hu-HU" altLang="hu-HU">
                  <a:cs typeface="Times New Roman" pitchFamily="18" charset="0"/>
                </a:rPr>
                <a:t>– c)</a:t>
              </a:r>
              <a:r>
                <a:rPr lang="hu-HU" altLang="hu-HU"/>
                <a:t>/B</a:t>
              </a:r>
              <a:endParaRPr lang="en-US" altLang="hu-HU"/>
            </a:p>
          </p:txBody>
        </p:sp>
        <p:sp>
          <p:nvSpPr>
            <p:cNvPr id="14362" name="Text Box 45"/>
            <p:cNvSpPr txBox="1">
              <a:spLocks noChangeArrowheads="1"/>
            </p:cNvSpPr>
            <p:nvPr/>
          </p:nvSpPr>
          <p:spPr bwMode="auto">
            <a:xfrm>
              <a:off x="1485" y="3566"/>
              <a:ext cx="2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2</a:t>
              </a:r>
              <a:endParaRPr lang="en-US" altLang="hu-HU" baseline="-25000"/>
            </a:p>
          </p:txBody>
        </p:sp>
        <p:sp>
          <p:nvSpPr>
            <p:cNvPr id="14363" name="Line 46"/>
            <p:cNvSpPr>
              <a:spLocks noChangeShapeType="1"/>
            </p:cNvSpPr>
            <p:nvPr/>
          </p:nvSpPr>
          <p:spPr bwMode="auto">
            <a:xfrm flipV="1">
              <a:off x="1617" y="2704"/>
              <a:ext cx="0" cy="77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64" name="Line 47"/>
            <p:cNvSpPr>
              <a:spLocks noChangeShapeType="1"/>
            </p:cNvSpPr>
            <p:nvPr/>
          </p:nvSpPr>
          <p:spPr bwMode="auto">
            <a:xfrm flipH="1">
              <a:off x="1072" y="2704"/>
              <a:ext cx="54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65" name="Text Box 49"/>
            <p:cNvSpPr txBox="1">
              <a:spLocks noChangeArrowheads="1"/>
            </p:cNvSpPr>
            <p:nvPr/>
          </p:nvSpPr>
          <p:spPr bwMode="auto">
            <a:xfrm>
              <a:off x="285" y="2568"/>
              <a:ext cx="78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A</a:t>
              </a:r>
              <a:r>
                <a:rPr lang="hu-HU" altLang="hu-HU" baseline="-25000"/>
                <a:t>1</a:t>
              </a:r>
              <a:r>
                <a:rPr lang="hu-HU" altLang="hu-HU"/>
                <a:t> </a:t>
              </a:r>
              <a:r>
                <a:rPr lang="hu-HU" altLang="hu-HU">
                  <a:cs typeface="Times New Roman" pitchFamily="18" charset="0"/>
                </a:rPr>
                <a:t>– A</a:t>
              </a:r>
              <a:r>
                <a:rPr lang="hu-HU" altLang="hu-HU" baseline="-25000">
                  <a:cs typeface="Times New Roman" pitchFamily="18" charset="0"/>
                </a:rPr>
                <a:t>2</a:t>
              </a:r>
              <a:r>
                <a:rPr lang="hu-HU" altLang="hu-HU">
                  <a:cs typeface="Times New Roman" pitchFamily="18" charset="0"/>
                </a:rPr>
                <a:t> + c</a:t>
              </a:r>
              <a:endParaRPr lang="en-US" altLang="hu-HU"/>
            </a:p>
          </p:txBody>
        </p:sp>
        <p:graphicFrame>
          <p:nvGraphicFramePr>
            <p:cNvPr id="14366" name="Object 51"/>
            <p:cNvGraphicFramePr>
              <a:graphicFrameLocks noChangeAspect="1"/>
            </p:cNvGraphicFramePr>
            <p:nvPr/>
          </p:nvGraphicFramePr>
          <p:xfrm>
            <a:off x="3515" y="2296"/>
            <a:ext cx="1043" cy="460"/>
          </p:xfrm>
          <a:graphic>
            <a:graphicData uri="http://schemas.openxmlformats.org/presentationml/2006/ole">
              <mc:AlternateContent xmlns:mc="http://schemas.openxmlformats.org/markup-compatibility/2006">
                <mc:Choice xmlns:v="urn:schemas-microsoft-com:vml" Requires="v">
                  <p:oleObj spid="_x0000_s14388" name="Egyenlet" r:id="rId3" imgW="977900" imgH="431800" progId="Equation.3">
                    <p:embed/>
                  </p:oleObj>
                </mc:Choice>
                <mc:Fallback>
                  <p:oleObj name="Egyenlet" r:id="rId3" imgW="977900" imgH="431800" progId="Equation.3">
                    <p:embed/>
                    <p:pic>
                      <p:nvPicPr>
                        <p:cNvPr id="0" name="Object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5" y="2296"/>
                          <a:ext cx="1043" cy="460"/>
                        </a:xfrm>
                        <a:prstGeom prst="rect">
                          <a:avLst/>
                        </a:prstGeom>
                        <a:noFill/>
                        <a:ln w="9525">
                          <a:solidFill>
                            <a:srgbClr val="00008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67" name="Line 53"/>
            <p:cNvSpPr>
              <a:spLocks noChangeShapeType="1"/>
            </p:cNvSpPr>
            <p:nvPr/>
          </p:nvSpPr>
          <p:spPr bwMode="auto">
            <a:xfrm flipH="1">
              <a:off x="3334" y="2704"/>
              <a:ext cx="317" cy="272"/>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14368" name="Text Box 54"/>
            <p:cNvSpPr txBox="1">
              <a:spLocks noChangeArrowheads="1"/>
            </p:cNvSpPr>
            <p:nvPr/>
          </p:nvSpPr>
          <p:spPr bwMode="auto">
            <a:xfrm>
              <a:off x="1111" y="2432"/>
              <a:ext cx="31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l</a:t>
              </a:r>
              <a:endParaRPr lang="en-US" altLang="hu-HU" baseline="-2500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850900"/>
          </a:xfrm>
        </p:spPr>
        <p:txBody>
          <a:bodyPr/>
          <a:lstStyle/>
          <a:p>
            <a:pPr eaLnBrk="1" hangingPunct="1"/>
            <a:r>
              <a:rPr lang="en-US" altLang="hu-HU" sz="4000" smtClean="0"/>
              <a:t>Second degree price discrimination</a:t>
            </a:r>
            <a:r>
              <a:rPr lang="hu-HU" altLang="hu-HU" sz="4000" smtClean="0"/>
              <a:t> (6)</a:t>
            </a:r>
            <a:endParaRPr lang="en-US" altLang="hu-HU" sz="4000" smtClean="0"/>
          </a:p>
        </p:txBody>
      </p:sp>
      <p:sp>
        <p:nvSpPr>
          <p:cNvPr id="15363" name="Rectangle 3"/>
          <p:cNvSpPr>
            <a:spLocks noGrp="1" noChangeArrowheads="1"/>
          </p:cNvSpPr>
          <p:nvPr>
            <p:ph type="body" sz="half" idx="1"/>
          </p:nvPr>
        </p:nvSpPr>
        <p:spPr>
          <a:xfrm>
            <a:off x="457200" y="1196975"/>
            <a:ext cx="8291513" cy="5184775"/>
          </a:xfrm>
        </p:spPr>
        <p:txBody>
          <a:bodyPr/>
          <a:lstStyle/>
          <a:p>
            <a:pPr eaLnBrk="1" hangingPunct="1"/>
            <a:r>
              <a:rPr lang="en-US" altLang="hu-HU" sz="2200" smtClean="0"/>
              <a:t>Profit from low demand customers:</a:t>
            </a:r>
          </a:p>
          <a:p>
            <a:pPr eaLnBrk="1" hangingPunct="1"/>
            <a:endParaRPr lang="en-US" altLang="hu-HU" sz="2200" smtClean="0"/>
          </a:p>
          <a:p>
            <a:pPr eaLnBrk="1" hangingPunct="1"/>
            <a:endParaRPr lang="en-US" altLang="hu-HU" sz="2400" smtClean="0">
              <a:cs typeface="Times New Roman" pitchFamily="18" charset="0"/>
            </a:endParaRPr>
          </a:p>
          <a:p>
            <a:pPr eaLnBrk="1" hangingPunct="1"/>
            <a:r>
              <a:rPr lang="en-US" altLang="hu-HU" sz="2200" smtClean="0">
                <a:cs typeface="Times New Roman" pitchFamily="18" charset="0"/>
              </a:rPr>
              <a:t>Profit from high demand customers:</a:t>
            </a:r>
            <a:endParaRPr lang="en-US" altLang="hu-HU" sz="2400" smtClean="0">
              <a:cs typeface="Times New Roman" pitchFamily="18" charset="0"/>
            </a:endParaRPr>
          </a:p>
          <a:p>
            <a:pPr eaLnBrk="1" hangingPunct="1"/>
            <a:endParaRPr lang="en-US" altLang="hu-HU" sz="2400" smtClean="0">
              <a:cs typeface="Times New Roman" pitchFamily="18" charset="0"/>
            </a:endParaRPr>
          </a:p>
          <a:p>
            <a:pPr eaLnBrk="1" hangingPunct="1"/>
            <a:endParaRPr lang="en-US" altLang="hu-HU" sz="2400" smtClean="0">
              <a:cs typeface="Times New Roman" pitchFamily="18" charset="0"/>
            </a:endParaRPr>
          </a:p>
          <a:p>
            <a:pPr eaLnBrk="1" hangingPunct="1"/>
            <a:endParaRPr lang="en-US" altLang="hu-HU" sz="2400" smtClean="0">
              <a:cs typeface="Times New Roman" pitchFamily="18" charset="0"/>
            </a:endParaRPr>
          </a:p>
          <a:p>
            <a:pPr eaLnBrk="1" hangingPunct="1"/>
            <a:endParaRPr lang="en-US" altLang="hu-HU" sz="2400" smtClean="0">
              <a:cs typeface="Times New Roman" pitchFamily="18" charset="0"/>
            </a:endParaRPr>
          </a:p>
          <a:p>
            <a:pPr eaLnBrk="1" hangingPunct="1"/>
            <a:r>
              <a:rPr lang="en-US" altLang="hu-HU" sz="2400" smtClean="0">
                <a:cs typeface="Times New Roman" pitchFamily="18" charset="0"/>
              </a:rPr>
              <a:t>The monopolist will serve only high demand customers if</a:t>
            </a:r>
            <a:endParaRPr lang="en-US" altLang="hu-HU" sz="2400" smtClean="0"/>
          </a:p>
        </p:txBody>
      </p:sp>
      <p:graphicFrame>
        <p:nvGraphicFramePr>
          <p:cNvPr id="15364" name="Object 4"/>
          <p:cNvGraphicFramePr>
            <a:graphicFrameLocks noGrp="1" noChangeAspect="1"/>
          </p:cNvGraphicFramePr>
          <p:nvPr>
            <p:ph sz="quarter" idx="2"/>
          </p:nvPr>
        </p:nvGraphicFramePr>
        <p:xfrm>
          <a:off x="827088" y="1557338"/>
          <a:ext cx="7488237" cy="1023937"/>
        </p:xfrm>
        <a:graphic>
          <a:graphicData uri="http://schemas.openxmlformats.org/presentationml/2006/ole">
            <mc:AlternateContent xmlns:mc="http://schemas.openxmlformats.org/markup-compatibility/2006">
              <mc:Choice xmlns:v="urn:schemas-microsoft-com:vml" Requires="v">
                <p:oleObj spid="_x0000_s15424" name="Egyenlet" r:id="rId3" imgW="3708400" imgH="508000" progId="Equation.3">
                  <p:embed/>
                </p:oleObj>
              </mc:Choice>
              <mc:Fallback>
                <p:oleObj name="Egyenlet" r:id="rId3" imgW="3708400" imgH="508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1557338"/>
                        <a:ext cx="7488237" cy="1023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6"/>
          <p:cNvGraphicFramePr>
            <a:graphicFrameLocks noGrp="1" noChangeAspect="1"/>
          </p:cNvGraphicFramePr>
          <p:nvPr>
            <p:ph sz="quarter" idx="3"/>
          </p:nvPr>
        </p:nvGraphicFramePr>
        <p:xfrm>
          <a:off x="900113" y="2924175"/>
          <a:ext cx="5976937" cy="1597025"/>
        </p:xfrm>
        <a:graphic>
          <a:graphicData uri="http://schemas.openxmlformats.org/presentationml/2006/ole">
            <mc:AlternateContent xmlns:mc="http://schemas.openxmlformats.org/markup-compatibility/2006">
              <mc:Choice xmlns:v="urn:schemas-microsoft-com:vml" Requires="v">
                <p:oleObj spid="_x0000_s15425" name="Egyenlet" r:id="rId5" imgW="2857500" imgH="762000" progId="Equation.3">
                  <p:embed/>
                </p:oleObj>
              </mc:Choice>
              <mc:Fallback>
                <p:oleObj name="Egyenlet" r:id="rId5" imgW="2857500" imgH="7620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2924175"/>
                        <a:ext cx="5976937"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6" name="Object 8"/>
          <p:cNvGraphicFramePr>
            <a:graphicFrameLocks noChangeAspect="1"/>
          </p:cNvGraphicFramePr>
          <p:nvPr/>
        </p:nvGraphicFramePr>
        <p:xfrm>
          <a:off x="1258888" y="5084763"/>
          <a:ext cx="5761037" cy="915987"/>
        </p:xfrm>
        <a:graphic>
          <a:graphicData uri="http://schemas.openxmlformats.org/presentationml/2006/ole">
            <mc:AlternateContent xmlns:mc="http://schemas.openxmlformats.org/markup-compatibility/2006">
              <mc:Choice xmlns:v="urn:schemas-microsoft-com:vml" Requires="v">
                <p:oleObj spid="_x0000_s15426" name="Egyenlet" r:id="rId7" imgW="2717800" imgH="431800" progId="Equation.3">
                  <p:embed/>
                </p:oleObj>
              </mc:Choice>
              <mc:Fallback>
                <p:oleObj name="Egyenlet" r:id="rId7" imgW="2717800" imgH="4318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8888" y="5084763"/>
                        <a:ext cx="5761037" cy="915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22337"/>
          </a:xfrm>
        </p:spPr>
        <p:txBody>
          <a:bodyPr/>
          <a:lstStyle/>
          <a:p>
            <a:pPr eaLnBrk="1" hangingPunct="1"/>
            <a:r>
              <a:rPr lang="en-US" altLang="hu-HU" sz="4000" smtClean="0"/>
              <a:t>Second degree price discrimination</a:t>
            </a:r>
            <a:r>
              <a:rPr lang="hu-HU" altLang="hu-HU" sz="4000" smtClean="0"/>
              <a:t> (7)</a:t>
            </a:r>
            <a:endParaRPr lang="en-US" altLang="hu-HU" sz="4000" smtClean="0"/>
          </a:p>
        </p:txBody>
      </p:sp>
      <p:sp>
        <p:nvSpPr>
          <p:cNvPr id="41987" name="Rectangle 3"/>
          <p:cNvSpPr>
            <a:spLocks noGrp="1" noChangeArrowheads="1"/>
          </p:cNvSpPr>
          <p:nvPr>
            <p:ph type="body" sz="half" idx="1"/>
          </p:nvPr>
        </p:nvSpPr>
        <p:spPr>
          <a:xfrm>
            <a:off x="457200" y="1341438"/>
            <a:ext cx="8291513" cy="5183187"/>
          </a:xfrm>
        </p:spPr>
        <p:txBody>
          <a:bodyPr/>
          <a:lstStyle/>
          <a:p>
            <a:pPr eaLnBrk="1" hangingPunct="1"/>
            <a:r>
              <a:rPr lang="en-US" altLang="hu-HU" sz="2400" dirty="0" smtClean="0"/>
              <a:t>Example: PP 3.3</a:t>
            </a:r>
          </a:p>
          <a:p>
            <a:pPr eaLnBrk="1" hangingPunct="1"/>
            <a:endParaRPr lang="en-US" altLang="hu-HU" sz="2400" dirty="0" smtClean="0"/>
          </a:p>
          <a:p>
            <a:pPr eaLnBrk="1" hangingPunct="1"/>
            <a:r>
              <a:rPr lang="en-US" altLang="hu-HU" sz="2400" dirty="0" smtClean="0"/>
              <a:t>What will be the (maximum) charge for low demand packages depending on the quantity (number of units)? What will be the monopolist’s profit?</a:t>
            </a:r>
          </a:p>
          <a:p>
            <a:pPr eaLnBrk="1" hangingPunct="1"/>
            <a:endParaRPr lang="en-US" altLang="hu-HU" sz="2400" dirty="0" smtClean="0"/>
          </a:p>
          <a:p>
            <a:pPr eaLnBrk="1" hangingPunct="1"/>
            <a:endParaRPr lang="en-US" altLang="hu-HU" sz="2400" dirty="0" smtClean="0"/>
          </a:p>
          <a:p>
            <a:pPr eaLnBrk="1" hangingPunct="1"/>
            <a:r>
              <a:rPr lang="en-US" altLang="hu-HU" sz="2400" dirty="0" smtClean="0"/>
              <a:t>How many units should be in the package for the high demand customers? What is the maximum willingness to pay of the high demand customer for a package?</a:t>
            </a:r>
          </a:p>
          <a:p>
            <a:pPr eaLnBrk="1" hangingPunct="1"/>
            <a:endParaRPr lang="en-US" altLang="hu-HU" sz="2400" dirty="0" smtClean="0"/>
          </a:p>
        </p:txBody>
      </p:sp>
      <p:graphicFrame>
        <p:nvGraphicFramePr>
          <p:cNvPr id="16388" name="Object 4"/>
          <p:cNvGraphicFramePr>
            <a:graphicFrameLocks noGrp="1" noChangeAspect="1"/>
          </p:cNvGraphicFramePr>
          <p:nvPr>
            <p:ph sz="quarter" idx="2"/>
          </p:nvPr>
        </p:nvGraphicFramePr>
        <p:xfrm>
          <a:off x="1547813" y="1844675"/>
          <a:ext cx="4319587" cy="390525"/>
        </p:xfrm>
        <a:graphic>
          <a:graphicData uri="http://schemas.openxmlformats.org/presentationml/2006/ole">
            <mc:AlternateContent xmlns:mc="http://schemas.openxmlformats.org/markup-compatibility/2006">
              <mc:Choice xmlns:v="urn:schemas-microsoft-com:vml" Requires="v">
                <p:oleObj spid="_x0000_s16448" name="Egyenlet" r:id="rId3" imgW="2527300" imgH="228600" progId="Equation.3">
                  <p:embed/>
                </p:oleObj>
              </mc:Choice>
              <mc:Fallback>
                <p:oleObj name="Egyenlet" r:id="rId3" imgW="2527300" imgH="228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1844675"/>
                        <a:ext cx="4319587"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0" name="Object 6"/>
          <p:cNvGraphicFramePr>
            <a:graphicFrameLocks noGrp="1" noChangeAspect="1"/>
          </p:cNvGraphicFramePr>
          <p:nvPr>
            <p:ph sz="quarter" idx="3"/>
          </p:nvPr>
        </p:nvGraphicFramePr>
        <p:xfrm>
          <a:off x="827088" y="3429000"/>
          <a:ext cx="7200900" cy="892175"/>
        </p:xfrm>
        <a:graphic>
          <a:graphicData uri="http://schemas.openxmlformats.org/presentationml/2006/ole">
            <mc:AlternateContent xmlns:mc="http://schemas.openxmlformats.org/markup-compatibility/2006">
              <mc:Choice xmlns:v="urn:schemas-microsoft-com:vml" Requires="v">
                <p:oleObj spid="_x0000_s16449" name="Egyenlet" r:id="rId5" imgW="3898900" imgH="482600" progId="Equation.3">
                  <p:embed/>
                </p:oleObj>
              </mc:Choice>
              <mc:Fallback>
                <p:oleObj name="Egyenlet" r:id="rId5" imgW="3898900" imgH="482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3429000"/>
                        <a:ext cx="7200900" cy="89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2" name="Object 8"/>
          <p:cNvGraphicFramePr>
            <a:graphicFrameLocks noChangeAspect="1"/>
          </p:cNvGraphicFramePr>
          <p:nvPr/>
        </p:nvGraphicFramePr>
        <p:xfrm>
          <a:off x="995363" y="5503863"/>
          <a:ext cx="7586662" cy="946150"/>
        </p:xfrm>
        <a:graphic>
          <a:graphicData uri="http://schemas.openxmlformats.org/presentationml/2006/ole">
            <mc:AlternateContent xmlns:mc="http://schemas.openxmlformats.org/markup-compatibility/2006">
              <mc:Choice xmlns:v="urn:schemas-microsoft-com:vml" Requires="v">
                <p:oleObj spid="_x0000_s16450" name="Equation" r:id="rId7" imgW="3974760" imgH="495000" progId="Equation.3">
                  <p:embed/>
                </p:oleObj>
              </mc:Choice>
              <mc:Fallback>
                <p:oleObj name="Equation" r:id="rId7" imgW="3974760" imgH="4950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5363" y="5503863"/>
                        <a:ext cx="7586662"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19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922337"/>
          </a:xfrm>
        </p:spPr>
        <p:txBody>
          <a:bodyPr/>
          <a:lstStyle/>
          <a:p>
            <a:pPr eaLnBrk="1" hangingPunct="1"/>
            <a:r>
              <a:rPr lang="en-US" altLang="hu-HU" sz="4000" smtClean="0"/>
              <a:t>Second degree price discrimination</a:t>
            </a:r>
            <a:r>
              <a:rPr lang="hu-HU" altLang="hu-HU" sz="4000" smtClean="0"/>
              <a:t> (8)</a:t>
            </a:r>
            <a:endParaRPr lang="en-US" altLang="hu-HU" sz="4000" smtClean="0"/>
          </a:p>
        </p:txBody>
      </p:sp>
      <p:sp>
        <p:nvSpPr>
          <p:cNvPr id="43011" name="Rectangle 3"/>
          <p:cNvSpPr>
            <a:spLocks noGrp="1" noChangeArrowheads="1"/>
          </p:cNvSpPr>
          <p:nvPr>
            <p:ph type="body" sz="half" idx="1"/>
          </p:nvPr>
        </p:nvSpPr>
        <p:spPr>
          <a:xfrm>
            <a:off x="457200" y="1412875"/>
            <a:ext cx="8147050" cy="4713288"/>
          </a:xfrm>
        </p:spPr>
        <p:txBody>
          <a:bodyPr/>
          <a:lstStyle/>
          <a:p>
            <a:pPr eaLnBrk="1" hangingPunct="1">
              <a:buFontTx/>
              <a:buNone/>
            </a:pPr>
            <a:r>
              <a:rPr lang="en-US" altLang="hu-HU" sz="2000" smtClean="0"/>
              <a:t>P</a:t>
            </a:r>
            <a:r>
              <a:rPr lang="hu-HU" altLang="hu-HU" sz="2000" smtClean="0"/>
              <a:t>P</a:t>
            </a:r>
            <a:r>
              <a:rPr lang="en-US" altLang="hu-HU" sz="2000" smtClean="0"/>
              <a:t> 3.3 continued</a:t>
            </a:r>
            <a:endParaRPr lang="hu-HU" altLang="hu-HU" sz="2000" smtClean="0"/>
          </a:p>
          <a:p>
            <a:pPr eaLnBrk="1" hangingPunct="1"/>
            <a:r>
              <a:rPr lang="en-US" altLang="hu-HU" sz="2200" smtClean="0"/>
              <a:t>How large is CS of the high demand customer from a low demand package?</a:t>
            </a:r>
          </a:p>
          <a:p>
            <a:pPr eaLnBrk="1" hangingPunct="1"/>
            <a:endParaRPr lang="en-US" altLang="hu-HU" sz="2000" smtClean="0"/>
          </a:p>
          <a:p>
            <a:pPr eaLnBrk="1" hangingPunct="1"/>
            <a:endParaRPr lang="en-US" altLang="hu-HU" sz="2000" smtClean="0"/>
          </a:p>
          <a:p>
            <a:pPr eaLnBrk="1" hangingPunct="1"/>
            <a:r>
              <a:rPr lang="en-US" altLang="hu-HU" sz="2200" smtClean="0"/>
              <a:t>How much can the monopolist charge for a Q</a:t>
            </a:r>
            <a:r>
              <a:rPr lang="en-US" altLang="hu-HU" sz="2200" baseline="30000" smtClean="0"/>
              <a:t>*</a:t>
            </a:r>
            <a:r>
              <a:rPr lang="en-US" altLang="hu-HU" sz="2200" smtClean="0"/>
              <a:t> package to the high demand customer depending on how many units are in the package of the low demand customer? What will be the monopolist’s profit?</a:t>
            </a:r>
          </a:p>
        </p:txBody>
      </p:sp>
      <p:graphicFrame>
        <p:nvGraphicFramePr>
          <p:cNvPr id="43012" name="Object 4"/>
          <p:cNvGraphicFramePr>
            <a:graphicFrameLocks noGrp="1" noChangeAspect="1"/>
          </p:cNvGraphicFramePr>
          <p:nvPr>
            <p:ph sz="quarter" idx="2"/>
          </p:nvPr>
        </p:nvGraphicFramePr>
        <p:xfrm>
          <a:off x="971550" y="4413250"/>
          <a:ext cx="7273925" cy="1536700"/>
        </p:xfrm>
        <a:graphic>
          <a:graphicData uri="http://schemas.openxmlformats.org/presentationml/2006/ole">
            <mc:AlternateContent xmlns:mc="http://schemas.openxmlformats.org/markup-compatibility/2006">
              <mc:Choice xmlns:v="urn:schemas-microsoft-com:vml" Requires="v">
                <p:oleObj spid="_x0000_s17452" name="Egyenlet" r:id="rId3" imgW="3606800" imgH="762000" progId="Equation.3">
                  <p:embed/>
                </p:oleObj>
              </mc:Choice>
              <mc:Fallback>
                <p:oleObj name="Egyenlet" r:id="rId3" imgW="3606800" imgH="762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4413250"/>
                        <a:ext cx="7273925" cy="153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014" name="Object 6"/>
          <p:cNvGraphicFramePr>
            <a:graphicFrameLocks noGrp="1" noChangeAspect="1"/>
          </p:cNvGraphicFramePr>
          <p:nvPr>
            <p:ph sz="quarter" idx="3"/>
          </p:nvPr>
        </p:nvGraphicFramePr>
        <p:xfrm>
          <a:off x="2339975" y="2271713"/>
          <a:ext cx="4464050" cy="941387"/>
        </p:xfrm>
        <a:graphic>
          <a:graphicData uri="http://schemas.openxmlformats.org/presentationml/2006/ole">
            <mc:AlternateContent xmlns:mc="http://schemas.openxmlformats.org/markup-compatibility/2006">
              <mc:Choice xmlns:v="urn:schemas-microsoft-com:vml" Requires="v">
                <p:oleObj spid="_x0000_s17453" name="Egyenlet" r:id="rId5" imgW="2286000" imgH="482600" progId="Equation.3">
                  <p:embed/>
                </p:oleObj>
              </mc:Choice>
              <mc:Fallback>
                <p:oleObj name="Egyenlet" r:id="rId5" imgW="2286000" imgH="4826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975" y="2271713"/>
                        <a:ext cx="4464050" cy="94138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30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3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252416711"/>
              </p:ext>
            </p:extLst>
          </p:nvPr>
        </p:nvGraphicFramePr>
        <p:xfrm>
          <a:off x="1193800" y="2887663"/>
          <a:ext cx="6335712" cy="3133725"/>
        </p:xfrm>
        <a:graphic>
          <a:graphicData uri="http://schemas.openxmlformats.org/presentationml/2006/ole">
            <mc:AlternateContent xmlns:mc="http://schemas.openxmlformats.org/markup-compatibility/2006">
              <mc:Choice xmlns:v="urn:schemas-microsoft-com:vml" Requires="v">
                <p:oleObj spid="_x0000_s18470" name="Egyenlet" r:id="rId3" imgW="3619440" imgH="1790640" progId="Equation.3">
                  <p:embed/>
                </p:oleObj>
              </mc:Choice>
              <mc:Fallback>
                <p:oleObj name="Egyenlet" r:id="rId3" imgW="3619440" imgH="1790640" progId="Equation.3">
                  <p:embed/>
                  <p:pic>
                    <p:nvPicPr>
                      <p:cNvPr id="4403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3800" y="2887663"/>
                        <a:ext cx="6335712" cy="3133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4" name="Rectangle 2"/>
          <p:cNvSpPr>
            <a:spLocks noGrp="1" noChangeArrowheads="1"/>
          </p:cNvSpPr>
          <p:nvPr>
            <p:ph type="title"/>
          </p:nvPr>
        </p:nvSpPr>
        <p:spPr>
          <a:xfrm>
            <a:off x="457200" y="274638"/>
            <a:ext cx="8229600" cy="850900"/>
          </a:xfrm>
        </p:spPr>
        <p:txBody>
          <a:bodyPr/>
          <a:lstStyle/>
          <a:p>
            <a:pPr eaLnBrk="1" hangingPunct="1"/>
            <a:r>
              <a:rPr lang="en-US" altLang="hu-HU" sz="4000" smtClean="0"/>
              <a:t>Second degree price discrimination</a:t>
            </a:r>
            <a:r>
              <a:rPr lang="hu-HU" altLang="hu-HU" sz="4000" smtClean="0"/>
              <a:t> (9)</a:t>
            </a:r>
            <a:endParaRPr lang="en-US" altLang="hu-HU" sz="4000" smtClean="0"/>
          </a:p>
        </p:txBody>
      </p:sp>
      <p:sp>
        <p:nvSpPr>
          <p:cNvPr id="44035" name="Rectangle 3"/>
          <p:cNvSpPr>
            <a:spLocks noGrp="1" noChangeArrowheads="1"/>
          </p:cNvSpPr>
          <p:nvPr>
            <p:ph type="body" sz="half" idx="1"/>
          </p:nvPr>
        </p:nvSpPr>
        <p:spPr>
          <a:xfrm>
            <a:off x="323850" y="1268413"/>
            <a:ext cx="8640763" cy="4857750"/>
          </a:xfrm>
        </p:spPr>
        <p:txBody>
          <a:bodyPr/>
          <a:lstStyle/>
          <a:p>
            <a:pPr eaLnBrk="1" hangingPunct="1">
              <a:buFontTx/>
              <a:buNone/>
            </a:pPr>
            <a:r>
              <a:rPr lang="en-US" altLang="hu-HU" sz="1800" smtClean="0"/>
              <a:t>P</a:t>
            </a:r>
            <a:r>
              <a:rPr lang="hu-HU" altLang="hu-HU" sz="1800" smtClean="0"/>
              <a:t>P</a:t>
            </a:r>
            <a:r>
              <a:rPr lang="en-US" altLang="hu-HU" sz="1800" smtClean="0"/>
              <a:t> 3.3 continued</a:t>
            </a:r>
            <a:endParaRPr lang="hu-HU" altLang="hu-HU" sz="1800" smtClean="0"/>
          </a:p>
          <a:p>
            <a:pPr eaLnBrk="1" hangingPunct="1"/>
            <a:r>
              <a:rPr lang="en-US" altLang="hu-HU" sz="2200" smtClean="0"/>
              <a:t>If the number of low demand and high demand customers is the same, how many units should be in a low demand package in order to maximize the monopolist’s profit?</a:t>
            </a:r>
          </a:p>
        </p:txBody>
      </p:sp>
      <p:graphicFrame>
        <p:nvGraphicFramePr>
          <p:cNvPr id="44036" name="Object 4"/>
          <p:cNvGraphicFramePr>
            <a:graphicFrameLocks noGrp="1" noChangeAspect="1"/>
          </p:cNvGraphicFramePr>
          <p:nvPr>
            <p:ph sz="half" idx="2"/>
            <p:extLst>
              <p:ext uri="{D42A27DB-BD31-4B8C-83A1-F6EECF244321}">
                <p14:modId xmlns:p14="http://schemas.microsoft.com/office/powerpoint/2010/main" val="1135439979"/>
              </p:ext>
            </p:extLst>
          </p:nvPr>
        </p:nvGraphicFramePr>
        <p:xfrm>
          <a:off x="1120800" y="2829294"/>
          <a:ext cx="6408712" cy="3250462"/>
        </p:xfrm>
        <a:graphic>
          <a:graphicData uri="http://schemas.openxmlformats.org/presentationml/2006/ole">
            <mc:AlternateContent xmlns:mc="http://schemas.openxmlformats.org/markup-compatibility/2006">
              <mc:Choice xmlns:v="urn:schemas-microsoft-com:vml" Requires="v">
                <p:oleObj spid="_x0000_s18471" name="Equation" r:id="rId5" imgW="3530520" imgH="1790640" progId="Equation.3">
                  <p:embed/>
                </p:oleObj>
              </mc:Choice>
              <mc:Fallback>
                <p:oleObj name="Equation" r:id="rId5" imgW="3530520" imgH="1790640" progId="Equation.3">
                  <p:embed/>
                  <p:pic>
                    <p:nvPicPr>
                      <p:cNvPr id="0" name="Object 4"/>
                      <p:cNvPicPr>
                        <a:picLocks noChangeAspect="1" noChangeArrowheads="1"/>
                      </p:cNvPicPr>
                      <p:nvPr/>
                    </p:nvPicPr>
                    <p:blipFill>
                      <a:blip r:embed="rId6"/>
                      <a:srcRect/>
                      <a:stretch>
                        <a:fillRect/>
                      </a:stretch>
                    </p:blipFill>
                    <p:spPr bwMode="auto">
                      <a:xfrm>
                        <a:off x="1120800" y="2829294"/>
                        <a:ext cx="6408712" cy="3250462"/>
                      </a:xfrm>
                      <a:prstGeom prst="rect">
                        <a:avLst/>
                      </a:prstGeom>
                      <a:solidFill>
                        <a:schemeClr val="bg1"/>
                      </a:solidFill>
                      <a:ln>
                        <a:noFill/>
                      </a:ln>
                      <a:effectLs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4036"/>
                                        </p:tgtEl>
                                        <p:attrNameLst>
                                          <p:attrName>style.visibility</p:attrName>
                                        </p:attrNameLst>
                                      </p:cBhvr>
                                      <p:to>
                                        <p:strVal val="visible"/>
                                      </p:to>
                                    </p:set>
                                    <p:animEffect transition="in" filter="wipe(left)">
                                      <p:cBhvr>
                                        <p:cTn id="16"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hu-HU" dirty="0" smtClean="0"/>
              <a:t>Uniform pricing</a:t>
            </a:r>
          </a:p>
        </p:txBody>
      </p:sp>
      <p:sp>
        <p:nvSpPr>
          <p:cNvPr id="3075" name="Rectangle 3"/>
          <p:cNvSpPr>
            <a:spLocks noGrp="1" noChangeArrowheads="1"/>
          </p:cNvSpPr>
          <p:nvPr>
            <p:ph type="body" idx="1"/>
          </p:nvPr>
        </p:nvSpPr>
        <p:spPr/>
        <p:txBody>
          <a:bodyPr/>
          <a:lstStyle/>
          <a:p>
            <a:pPr eaLnBrk="1" hangingPunct="1">
              <a:lnSpc>
                <a:spcPct val="90000"/>
              </a:lnSpc>
            </a:pPr>
            <a:r>
              <a:rPr lang="en-US" altLang="hu-HU" sz="2800" dirty="0" smtClean="0"/>
              <a:t>Assumptions</a:t>
            </a:r>
          </a:p>
          <a:p>
            <a:pPr lvl="1" eaLnBrk="1" hangingPunct="1">
              <a:lnSpc>
                <a:spcPct val="90000"/>
              </a:lnSpc>
            </a:pPr>
            <a:r>
              <a:rPr lang="en-US" altLang="hu-HU" sz="2400" dirty="0" smtClean="0"/>
              <a:t>Single product monopoly, but it can alter design or (re)allocate production among multiple plants</a:t>
            </a:r>
          </a:p>
          <a:p>
            <a:pPr lvl="1" eaLnBrk="1" hangingPunct="1">
              <a:lnSpc>
                <a:spcPct val="90000"/>
              </a:lnSpc>
            </a:pPr>
            <a:r>
              <a:rPr lang="en-US" altLang="hu-HU" sz="2400" dirty="0" smtClean="0"/>
              <a:t>Homogenous product</a:t>
            </a:r>
          </a:p>
          <a:p>
            <a:pPr lvl="1" eaLnBrk="1" hangingPunct="1">
              <a:lnSpc>
                <a:spcPct val="90000"/>
              </a:lnSpc>
            </a:pPr>
            <a:r>
              <a:rPr lang="en-US" altLang="hu-HU" sz="2400" dirty="0" smtClean="0"/>
              <a:t>Market power </a:t>
            </a:r>
            <a:r>
              <a:rPr lang="en-US" altLang="hu-HU" sz="2400" dirty="0" smtClean="0">
                <a:cs typeface="Times New Roman" pitchFamily="18" charset="0"/>
              </a:rPr>
              <a:t>→ downward sloping market demand curve</a:t>
            </a:r>
          </a:p>
          <a:p>
            <a:pPr lvl="1" eaLnBrk="1" hangingPunct="1">
              <a:lnSpc>
                <a:spcPct val="90000"/>
              </a:lnSpc>
            </a:pPr>
            <a:r>
              <a:rPr lang="en-US" altLang="hu-HU" sz="2400" dirty="0" smtClean="0">
                <a:cs typeface="Times New Roman" pitchFamily="18" charset="0"/>
              </a:rPr>
              <a:t>Marginal revenue &lt; price, for the monopolist must decrease price in order to sell an additional unit</a:t>
            </a:r>
          </a:p>
          <a:p>
            <a:pPr eaLnBrk="1" hangingPunct="1">
              <a:lnSpc>
                <a:spcPct val="90000"/>
              </a:lnSpc>
            </a:pPr>
            <a:r>
              <a:rPr lang="en-US" altLang="hu-HU" sz="2800" dirty="0" smtClean="0">
                <a:cs typeface="Times New Roman" pitchFamily="18" charset="0"/>
              </a:rPr>
              <a:t>Uniform pricing is a constraint on the monopoly to extract CS</a:t>
            </a:r>
          </a:p>
          <a:p>
            <a:pPr eaLnBrk="1" hangingPunct="1">
              <a:lnSpc>
                <a:spcPct val="90000"/>
              </a:lnSpc>
            </a:pPr>
            <a:r>
              <a:rPr lang="en-US" altLang="hu-HU" sz="2800" dirty="0" smtClean="0">
                <a:cs typeface="Times New Roman" pitchFamily="18" charset="0"/>
              </a:rPr>
              <a:t>It also reduces the quantity supplied</a:t>
            </a:r>
            <a:r>
              <a:rPr lang="hu-HU" altLang="hu-HU" sz="2800" dirty="0" smtClean="0">
                <a:cs typeface="Times New Roman" pitchFamily="18" charset="0"/>
              </a:rPr>
              <a:t> </a:t>
            </a:r>
            <a:r>
              <a:rPr lang="en-US" altLang="hu-HU" sz="2800" dirty="0" smtClean="0">
                <a:cs typeface="Times New Roman" pitchFamily="18" charset="0"/>
              </a:rPr>
              <a:t>→</a:t>
            </a:r>
            <a:r>
              <a:rPr lang="hu-HU" altLang="hu-HU" sz="2800" dirty="0" smtClean="0">
                <a:cs typeface="Times New Roman" pitchFamily="18" charset="0"/>
              </a:rPr>
              <a:t> </a:t>
            </a:r>
            <a:r>
              <a:rPr lang="en-US" altLang="hu-HU" sz="2800" dirty="0" smtClean="0">
                <a:cs typeface="Times New Roman" pitchFamily="18" charset="0"/>
              </a:rPr>
              <a:t>lessens welfare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additive="base">
                                        <p:cTn id="7"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additive="base">
                                        <p:cTn id="13"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 calcmode="lin" valueType="num">
                                      <p:cBhvr additive="base">
                                        <p:cTn id="19"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4" end="4"/>
                                            </p:txEl>
                                          </p:spTgt>
                                        </p:tgtEl>
                                        <p:attrNameLst>
                                          <p:attrName>style.visibility</p:attrName>
                                        </p:attrNameLst>
                                      </p:cBhvr>
                                      <p:to>
                                        <p:strVal val="visible"/>
                                      </p:to>
                                    </p:set>
                                    <p:anim calcmode="lin" valueType="num">
                                      <p:cBhvr additive="base">
                                        <p:cTn id="2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5" end="5"/>
                                            </p:txEl>
                                          </p:spTgt>
                                        </p:tgtEl>
                                        <p:attrNameLst>
                                          <p:attrName>style.visibility</p:attrName>
                                        </p:attrNameLst>
                                      </p:cBhvr>
                                      <p:to>
                                        <p:strVal val="visible"/>
                                      </p:to>
                                    </p:set>
                                    <p:anim calcmode="lin" valueType="num">
                                      <p:cBhvr additive="base">
                                        <p:cTn id="31"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 calcmode="lin" valueType="num">
                                      <p:cBhvr additive="base">
                                        <p:cTn id="3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a:xfrm>
            <a:off x="457200" y="274638"/>
            <a:ext cx="8229600" cy="922337"/>
          </a:xfrm>
        </p:spPr>
        <p:txBody>
          <a:bodyPr/>
          <a:lstStyle/>
          <a:p>
            <a:pPr eaLnBrk="1" hangingPunct="1"/>
            <a:r>
              <a:rPr lang="en-US" altLang="hu-HU" sz="3600" smtClean="0"/>
              <a:t>Second degree price discrimination</a:t>
            </a:r>
            <a:r>
              <a:rPr lang="hu-HU" altLang="hu-HU" sz="3600" smtClean="0"/>
              <a:t> (10)</a:t>
            </a:r>
            <a:endParaRPr lang="en-US" altLang="hu-HU" sz="3600" smtClean="0"/>
          </a:p>
        </p:txBody>
      </p:sp>
      <p:sp>
        <p:nvSpPr>
          <p:cNvPr id="19459" name="Rectangle 3"/>
          <p:cNvSpPr>
            <a:spLocks noGrp="1" noChangeArrowheads="1"/>
          </p:cNvSpPr>
          <p:nvPr>
            <p:ph type="body" sz="half" idx="1"/>
          </p:nvPr>
        </p:nvSpPr>
        <p:spPr>
          <a:xfrm>
            <a:off x="457200" y="1268413"/>
            <a:ext cx="8362950" cy="4857750"/>
          </a:xfrm>
        </p:spPr>
        <p:txBody>
          <a:bodyPr/>
          <a:lstStyle/>
          <a:p>
            <a:pPr eaLnBrk="1" hangingPunct="1">
              <a:buFontTx/>
              <a:buNone/>
            </a:pPr>
            <a:r>
              <a:rPr lang="en-US" altLang="hu-HU" sz="2000" smtClean="0"/>
              <a:t>P</a:t>
            </a:r>
            <a:r>
              <a:rPr lang="hu-HU" altLang="hu-HU" sz="2000" smtClean="0"/>
              <a:t>P</a:t>
            </a:r>
            <a:r>
              <a:rPr lang="en-US" altLang="hu-HU" sz="2000" smtClean="0"/>
              <a:t> 3.3 continued</a:t>
            </a:r>
            <a:endParaRPr lang="hu-HU" altLang="hu-HU" sz="2000" smtClean="0"/>
          </a:p>
          <a:p>
            <a:pPr eaLnBrk="1" hangingPunct="1"/>
            <a:r>
              <a:rPr lang="en-US" altLang="hu-HU" sz="2200" smtClean="0"/>
              <a:t>If the number of low demand and high demand customers is N</a:t>
            </a:r>
            <a:r>
              <a:rPr lang="en-US" altLang="hu-HU" sz="2200" baseline="-25000" smtClean="0"/>
              <a:t>l</a:t>
            </a:r>
            <a:r>
              <a:rPr lang="en-US" altLang="hu-HU" sz="2200" smtClean="0"/>
              <a:t> and N</a:t>
            </a:r>
            <a:r>
              <a:rPr lang="en-US" altLang="hu-HU" sz="2200" baseline="-25000" smtClean="0"/>
              <a:t>h</a:t>
            </a:r>
            <a:r>
              <a:rPr lang="en-US" altLang="hu-HU" sz="2200" smtClean="0"/>
              <a:t>, respectively, how many units should be in a low demand package in order to maximize the monopolist’s profit?</a:t>
            </a:r>
          </a:p>
          <a:p>
            <a:pPr eaLnBrk="1" hangingPunct="1"/>
            <a:endParaRPr lang="en-US" altLang="hu-HU" sz="2200" smtClean="0"/>
          </a:p>
        </p:txBody>
      </p:sp>
      <p:graphicFrame>
        <p:nvGraphicFramePr>
          <p:cNvPr id="19460" name="Object 4"/>
          <p:cNvGraphicFramePr>
            <a:graphicFrameLocks noGrp="1" noChangeAspect="1"/>
          </p:cNvGraphicFramePr>
          <p:nvPr>
            <p:ph sz="half" idx="2"/>
            <p:extLst>
              <p:ext uri="{D42A27DB-BD31-4B8C-83A1-F6EECF244321}">
                <p14:modId xmlns:p14="http://schemas.microsoft.com/office/powerpoint/2010/main" val="3072938407"/>
              </p:ext>
            </p:extLst>
          </p:nvPr>
        </p:nvGraphicFramePr>
        <p:xfrm>
          <a:off x="1619250" y="2909888"/>
          <a:ext cx="5233988" cy="2551112"/>
        </p:xfrm>
        <a:graphic>
          <a:graphicData uri="http://schemas.openxmlformats.org/presentationml/2006/ole">
            <mc:AlternateContent xmlns:mc="http://schemas.openxmlformats.org/markup-compatibility/2006">
              <mc:Choice xmlns:v="urn:schemas-microsoft-com:vml" Requires="v">
                <p:oleObj spid="_x0000_s19481" name="Equation" r:id="rId3" imgW="3047760" imgH="1485720" progId="Equation.3">
                  <p:embed/>
                </p:oleObj>
              </mc:Choice>
              <mc:Fallback>
                <p:oleObj name="Equation" r:id="rId3" imgW="3047760" imgH="1485720" progId="Equation.3">
                  <p:embed/>
                  <p:pic>
                    <p:nvPicPr>
                      <p:cNvPr id="0" name="Object 4"/>
                      <p:cNvPicPr>
                        <a:picLocks noChangeAspect="1" noChangeArrowheads="1"/>
                      </p:cNvPicPr>
                      <p:nvPr/>
                    </p:nvPicPr>
                    <p:blipFill>
                      <a:blip r:embed="rId4"/>
                      <a:srcRect/>
                      <a:stretch>
                        <a:fillRect/>
                      </a:stretch>
                    </p:blipFill>
                    <p:spPr bwMode="auto">
                      <a:xfrm>
                        <a:off x="1619250" y="2909888"/>
                        <a:ext cx="5233988" cy="2551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left)">
                                      <p:cBhvr>
                                        <p:cTn id="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50900"/>
          </a:xfrm>
        </p:spPr>
        <p:txBody>
          <a:bodyPr/>
          <a:lstStyle/>
          <a:p>
            <a:pPr eaLnBrk="1" hangingPunct="1"/>
            <a:r>
              <a:rPr lang="en-US" altLang="hu-HU" sz="4000" dirty="0" smtClean="0"/>
              <a:t>Third degree price discrimination</a:t>
            </a:r>
            <a:r>
              <a:rPr lang="hu-HU" altLang="hu-HU" sz="4000" dirty="0" smtClean="0"/>
              <a:t> (1)</a:t>
            </a:r>
            <a:endParaRPr lang="en-US" altLang="hu-HU" sz="4000" dirty="0" smtClean="0"/>
          </a:p>
        </p:txBody>
      </p:sp>
      <p:sp>
        <p:nvSpPr>
          <p:cNvPr id="67587" name="Rectangle 3"/>
          <p:cNvSpPr>
            <a:spLocks noGrp="1" noChangeArrowheads="1"/>
          </p:cNvSpPr>
          <p:nvPr>
            <p:ph type="body" idx="1"/>
          </p:nvPr>
        </p:nvSpPr>
        <p:spPr>
          <a:xfrm>
            <a:off x="457200" y="1196975"/>
            <a:ext cx="8229600" cy="4929188"/>
          </a:xfrm>
        </p:spPr>
        <p:txBody>
          <a:bodyPr/>
          <a:lstStyle/>
          <a:p>
            <a:pPr eaLnBrk="1" hangingPunct="1"/>
            <a:r>
              <a:rPr lang="en-US" altLang="hu-HU" sz="2400" smtClean="0"/>
              <a:t>The monopolist is able to observe the types of the different customer </a:t>
            </a:r>
            <a:r>
              <a:rPr lang="en-US" altLang="hu-HU" sz="2400" i="1" smtClean="0"/>
              <a:t>groups</a:t>
            </a:r>
            <a:endParaRPr lang="en-US" altLang="hu-HU" sz="2400" smtClean="0"/>
          </a:p>
          <a:p>
            <a:pPr eaLnBrk="1" hangingPunct="1"/>
            <a:r>
              <a:rPr lang="en-US" altLang="hu-HU" sz="2400" smtClean="0"/>
              <a:t>Price discrimination without product differentiation</a:t>
            </a:r>
          </a:p>
          <a:p>
            <a:pPr eaLnBrk="1" hangingPunct="1"/>
            <a:r>
              <a:rPr lang="en-US" altLang="hu-HU" sz="2400" smtClean="0"/>
              <a:t>Assume that there are two groups with two different inverse demand functions</a:t>
            </a:r>
          </a:p>
          <a:p>
            <a:pPr eaLnBrk="1" hangingPunct="1"/>
            <a:r>
              <a:rPr lang="en-US" altLang="hu-HU" sz="2400" smtClean="0"/>
              <a:t>The marginal cost of supplying an additional unit is the same whether it is for the high demand or for low demand group</a:t>
            </a:r>
          </a:p>
          <a:p>
            <a:pPr eaLnBrk="1" hangingPunct="1"/>
            <a:r>
              <a:rPr lang="en-US" altLang="hu-HU" sz="2400" smtClean="0"/>
              <a:t>But the total marginal cost is affected by the number of goods sold in each market, if MC is not constant</a:t>
            </a:r>
          </a:p>
          <a:p>
            <a:pPr eaLnBrk="1" hangingPunct="1"/>
            <a:r>
              <a:rPr lang="en-US" altLang="hu-HU" sz="2400" smtClean="0"/>
              <a:t>The marginal revenue from the last units sold must be equal in each market, otherwise the monopolist could reallocate production and increase revenue </a:t>
            </a:r>
            <a:r>
              <a:rPr lang="en-US" altLang="hu-HU" sz="2400" smtClean="0">
                <a:cs typeface="Times New Roman" pitchFamily="18" charset="0"/>
              </a:rPr>
              <a:t>→ MR</a:t>
            </a:r>
            <a:r>
              <a:rPr lang="en-US" altLang="hu-HU" sz="2400" baseline="-25000" smtClean="0">
                <a:cs typeface="Times New Roman" pitchFamily="18" charset="0"/>
              </a:rPr>
              <a:t>1</a:t>
            </a:r>
            <a:r>
              <a:rPr lang="en-US" altLang="hu-HU" sz="2400" smtClean="0">
                <a:cs typeface="Times New Roman" pitchFamily="18" charset="0"/>
              </a:rPr>
              <a:t> = MR</a:t>
            </a:r>
            <a:r>
              <a:rPr lang="en-US" altLang="hu-HU" sz="2400" baseline="-25000" smtClean="0">
                <a:cs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922337"/>
          </a:xfrm>
        </p:spPr>
        <p:txBody>
          <a:bodyPr/>
          <a:lstStyle/>
          <a:p>
            <a:pPr eaLnBrk="1" hangingPunct="1"/>
            <a:r>
              <a:rPr lang="en-US" altLang="hu-HU" sz="4000" smtClean="0"/>
              <a:t>Third degree price discrimination</a:t>
            </a:r>
            <a:r>
              <a:rPr lang="hu-HU" altLang="hu-HU" sz="4000" smtClean="0"/>
              <a:t> (2)</a:t>
            </a:r>
            <a:endParaRPr lang="en-US" altLang="hu-HU" sz="4000" smtClean="0"/>
          </a:p>
        </p:txBody>
      </p:sp>
      <p:sp>
        <p:nvSpPr>
          <p:cNvPr id="68611" name="Rectangle 3"/>
          <p:cNvSpPr>
            <a:spLocks noGrp="1" noChangeArrowheads="1"/>
          </p:cNvSpPr>
          <p:nvPr>
            <p:ph type="body" sz="half" idx="1"/>
          </p:nvPr>
        </p:nvSpPr>
        <p:spPr>
          <a:xfrm>
            <a:off x="457200" y="1196975"/>
            <a:ext cx="8362950" cy="4929188"/>
          </a:xfrm>
        </p:spPr>
        <p:txBody>
          <a:bodyPr/>
          <a:lstStyle/>
          <a:p>
            <a:pPr eaLnBrk="1" hangingPunct="1"/>
            <a:r>
              <a:rPr lang="en-US" altLang="hu-HU" sz="2400" smtClean="0"/>
              <a:t>Consequently, </a:t>
            </a:r>
            <a:r>
              <a:rPr lang="en-US" altLang="hu-HU" sz="2400" smtClean="0">
                <a:cs typeface="Times New Roman" pitchFamily="18" charset="0"/>
              </a:rPr>
              <a:t>MR</a:t>
            </a:r>
            <a:r>
              <a:rPr lang="en-US" altLang="hu-HU" sz="2400" baseline="-25000" smtClean="0">
                <a:cs typeface="Times New Roman" pitchFamily="18" charset="0"/>
              </a:rPr>
              <a:t>1</a:t>
            </a:r>
            <a:r>
              <a:rPr lang="en-US" altLang="hu-HU" sz="2400" smtClean="0">
                <a:cs typeface="Times New Roman" pitchFamily="18" charset="0"/>
              </a:rPr>
              <a:t> = MR</a:t>
            </a:r>
            <a:r>
              <a:rPr lang="en-US" altLang="hu-HU" sz="2400" baseline="-25000" smtClean="0">
                <a:cs typeface="Times New Roman" pitchFamily="18" charset="0"/>
              </a:rPr>
              <a:t>2</a:t>
            </a:r>
            <a:r>
              <a:rPr lang="en-US" altLang="hu-HU" sz="2400" smtClean="0"/>
              <a:t> = MC(Q) if MC is constant, and</a:t>
            </a:r>
          </a:p>
          <a:p>
            <a:pPr eaLnBrk="1" hangingPunct="1">
              <a:buFontTx/>
              <a:buNone/>
            </a:pPr>
            <a:r>
              <a:rPr lang="en-US" altLang="hu-HU" sz="2400" smtClean="0"/>
              <a:t>                                                         if MC is not constant</a:t>
            </a:r>
          </a:p>
          <a:p>
            <a:pPr lvl="1" eaLnBrk="1" hangingPunct="1"/>
            <a:r>
              <a:rPr lang="en-US" altLang="hu-HU" sz="2000" smtClean="0"/>
              <a:t>If MC is constant:</a:t>
            </a:r>
          </a:p>
          <a:p>
            <a:pPr lvl="1" eaLnBrk="1" hangingPunct="1"/>
            <a:endParaRPr lang="en-US" altLang="hu-HU" sz="2000" smtClean="0"/>
          </a:p>
          <a:p>
            <a:pPr lvl="1" eaLnBrk="1" hangingPunct="1"/>
            <a:endParaRPr lang="en-US" altLang="hu-HU" sz="2000" smtClean="0"/>
          </a:p>
          <a:p>
            <a:pPr lvl="1" eaLnBrk="1" hangingPunct="1"/>
            <a:endParaRPr lang="en-US" altLang="hu-HU" sz="2000" smtClean="0"/>
          </a:p>
          <a:p>
            <a:pPr eaLnBrk="1" hangingPunct="1"/>
            <a:r>
              <a:rPr lang="en-US" altLang="hu-HU" sz="2400" smtClean="0"/>
              <a:t>Example</a:t>
            </a:r>
          </a:p>
          <a:p>
            <a:pPr lvl="1" eaLnBrk="1" hangingPunct="1"/>
            <a:endParaRPr lang="en-US" altLang="hu-HU" sz="2000" smtClean="0"/>
          </a:p>
          <a:p>
            <a:pPr eaLnBrk="1" hangingPunct="1"/>
            <a:endParaRPr lang="en-US" altLang="hu-HU" sz="2400" smtClean="0"/>
          </a:p>
        </p:txBody>
      </p:sp>
      <p:graphicFrame>
        <p:nvGraphicFramePr>
          <p:cNvPr id="68612" name="Object 4"/>
          <p:cNvGraphicFramePr>
            <a:graphicFrameLocks noGrp="1" noChangeAspect="1"/>
          </p:cNvGraphicFramePr>
          <p:nvPr>
            <p:ph sz="quarter" idx="2"/>
          </p:nvPr>
        </p:nvGraphicFramePr>
        <p:xfrm>
          <a:off x="1258888" y="1700213"/>
          <a:ext cx="3025775" cy="376237"/>
        </p:xfrm>
        <a:graphic>
          <a:graphicData uri="http://schemas.openxmlformats.org/presentationml/2006/ole">
            <mc:AlternateContent xmlns:mc="http://schemas.openxmlformats.org/markup-compatibility/2006">
              <mc:Choice xmlns:v="urn:schemas-microsoft-com:vml" Requires="v">
                <p:oleObj spid="_x0000_s21568" name="Egyenlet" r:id="rId3" imgW="1739900" imgH="215900" progId="Equation.3">
                  <p:embed/>
                </p:oleObj>
              </mc:Choice>
              <mc:Fallback>
                <p:oleObj name="Egyenlet" r:id="rId3" imgW="17399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1700213"/>
                        <a:ext cx="3025775" cy="37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4" name="Object 6"/>
          <p:cNvGraphicFramePr>
            <a:graphicFrameLocks noGrp="1" noChangeAspect="1"/>
          </p:cNvGraphicFramePr>
          <p:nvPr>
            <p:ph sz="quarter" idx="3"/>
          </p:nvPr>
        </p:nvGraphicFramePr>
        <p:xfrm>
          <a:off x="3203575" y="2203450"/>
          <a:ext cx="5040313" cy="1296988"/>
        </p:xfrm>
        <a:graphic>
          <a:graphicData uri="http://schemas.openxmlformats.org/presentationml/2006/ole">
            <mc:AlternateContent xmlns:mc="http://schemas.openxmlformats.org/markup-compatibility/2006">
              <mc:Choice xmlns:v="urn:schemas-microsoft-com:vml" Requires="v">
                <p:oleObj spid="_x0000_s21569" name="Egyenlet" r:id="rId5" imgW="2959100" imgH="762000" progId="Equation.3">
                  <p:embed/>
                </p:oleObj>
              </mc:Choice>
              <mc:Fallback>
                <p:oleObj name="Egyenlet" r:id="rId5" imgW="2959100" imgH="7620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575" y="2203450"/>
                        <a:ext cx="5040313" cy="1296988"/>
                      </a:xfrm>
                      <a:prstGeom prst="rect">
                        <a:avLst/>
                      </a:prstGeom>
                      <a:noFill/>
                      <a:ln w="9525">
                        <a:solidFill>
                          <a:srgbClr val="CC99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8616" name="Object 8"/>
          <p:cNvGraphicFramePr>
            <a:graphicFrameLocks noChangeAspect="1"/>
          </p:cNvGraphicFramePr>
          <p:nvPr>
            <p:extLst>
              <p:ext uri="{D42A27DB-BD31-4B8C-83A1-F6EECF244321}">
                <p14:modId xmlns:p14="http://schemas.microsoft.com/office/powerpoint/2010/main" val="2185234539"/>
              </p:ext>
            </p:extLst>
          </p:nvPr>
        </p:nvGraphicFramePr>
        <p:xfrm>
          <a:off x="900113" y="4005263"/>
          <a:ext cx="6480175" cy="2125662"/>
        </p:xfrm>
        <a:graphic>
          <a:graphicData uri="http://schemas.openxmlformats.org/presentationml/2006/ole">
            <mc:AlternateContent xmlns:mc="http://schemas.openxmlformats.org/markup-compatibility/2006">
              <mc:Choice xmlns:v="urn:schemas-microsoft-com:vml" Requires="v">
                <p:oleObj spid="_x0000_s21570" name="Equation" r:id="rId7" imgW="3136680" imgH="1028520" progId="Equation.3">
                  <p:embed/>
                </p:oleObj>
              </mc:Choice>
              <mc:Fallback>
                <p:oleObj name="Equation" r:id="rId7" imgW="3136680" imgH="1028520" progId="Equation.3">
                  <p:embed/>
                  <p:pic>
                    <p:nvPicPr>
                      <p:cNvPr id="0" name="Object 8"/>
                      <p:cNvPicPr>
                        <a:picLocks noChangeAspect="1" noChangeArrowheads="1"/>
                      </p:cNvPicPr>
                      <p:nvPr/>
                    </p:nvPicPr>
                    <p:blipFill>
                      <a:blip r:embed="rId8"/>
                      <a:srcRect/>
                      <a:stretch>
                        <a:fillRect/>
                      </a:stretch>
                    </p:blipFill>
                    <p:spPr bwMode="auto">
                      <a:xfrm>
                        <a:off x="900113" y="4005263"/>
                        <a:ext cx="6480175" cy="2125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86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86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850900"/>
          </a:xfrm>
        </p:spPr>
        <p:txBody>
          <a:bodyPr/>
          <a:lstStyle/>
          <a:p>
            <a:pPr eaLnBrk="1" hangingPunct="1"/>
            <a:r>
              <a:rPr lang="en-US" altLang="hu-HU" sz="3600" smtClean="0"/>
              <a:t>Third degree price discrimination</a:t>
            </a:r>
            <a:r>
              <a:rPr lang="hu-HU" altLang="hu-HU" sz="3600" smtClean="0"/>
              <a:t> (3)</a:t>
            </a:r>
            <a:endParaRPr lang="en-US" altLang="hu-HU" sz="3600" smtClean="0"/>
          </a:p>
        </p:txBody>
      </p:sp>
      <p:sp>
        <p:nvSpPr>
          <p:cNvPr id="22531" name="Rectangle 3"/>
          <p:cNvSpPr>
            <a:spLocks noGrp="1" noChangeArrowheads="1"/>
          </p:cNvSpPr>
          <p:nvPr>
            <p:ph type="body" sz="half" idx="1"/>
          </p:nvPr>
        </p:nvSpPr>
        <p:spPr>
          <a:xfrm>
            <a:off x="179388" y="1125538"/>
            <a:ext cx="8713787" cy="5399087"/>
          </a:xfrm>
        </p:spPr>
        <p:txBody>
          <a:bodyPr/>
          <a:lstStyle/>
          <a:p>
            <a:pPr marL="533400" indent="-533400" eaLnBrk="1" hangingPunct="1">
              <a:lnSpc>
                <a:spcPct val="80000"/>
              </a:lnSpc>
            </a:pPr>
            <a:r>
              <a:rPr lang="en-US" altLang="hu-HU" sz="2400" dirty="0" smtClean="0"/>
              <a:t>If MC is not constant: MR</a:t>
            </a:r>
            <a:r>
              <a:rPr lang="en-US" altLang="hu-HU" sz="2400" baseline="-25000" dirty="0" smtClean="0"/>
              <a:t>1</a:t>
            </a:r>
            <a:r>
              <a:rPr lang="hu-HU" altLang="hu-HU" sz="2400" baseline="-25000" dirty="0" smtClean="0"/>
              <a:t>+2</a:t>
            </a:r>
            <a:r>
              <a:rPr lang="en-US" altLang="hu-HU" sz="2400" dirty="0" smtClean="0"/>
              <a:t> = MC</a:t>
            </a:r>
            <a:r>
              <a:rPr lang="en-US" altLang="hu-HU" sz="2400" baseline="-25000" dirty="0"/>
              <a:t>1</a:t>
            </a:r>
            <a:r>
              <a:rPr lang="hu-HU" altLang="hu-HU" sz="2400" baseline="-25000" dirty="0"/>
              <a:t>+2</a:t>
            </a:r>
            <a:r>
              <a:rPr lang="en-US" altLang="hu-HU" sz="2400" dirty="0"/>
              <a:t> </a:t>
            </a:r>
            <a:endParaRPr lang="en-US" altLang="hu-HU" sz="2400" dirty="0" smtClean="0"/>
          </a:p>
          <a:p>
            <a:pPr marL="914400" lvl="1" indent="-457200" eaLnBrk="1" hangingPunct="1">
              <a:lnSpc>
                <a:spcPct val="80000"/>
              </a:lnSpc>
            </a:pPr>
            <a:r>
              <a:rPr lang="en-US" altLang="hu-HU" sz="2000" dirty="0" smtClean="0"/>
              <a:t>We need to get Q</a:t>
            </a:r>
            <a:r>
              <a:rPr lang="en-US" altLang="hu-HU" sz="2000" baseline="-25000" dirty="0" smtClean="0"/>
              <a:t>1</a:t>
            </a:r>
            <a:r>
              <a:rPr lang="en-US" altLang="hu-HU" sz="2000" dirty="0" smtClean="0"/>
              <a:t> and Q</a:t>
            </a:r>
            <a:r>
              <a:rPr lang="en-US" altLang="hu-HU" sz="2000" baseline="-25000" dirty="0" smtClean="0"/>
              <a:t>2</a:t>
            </a:r>
            <a:r>
              <a:rPr lang="en-US" altLang="hu-HU" sz="2000" dirty="0" smtClean="0"/>
              <a:t> first from the inverse of MR</a:t>
            </a:r>
            <a:r>
              <a:rPr lang="en-US" altLang="hu-HU" sz="2000" baseline="-25000" dirty="0" smtClean="0"/>
              <a:t>1</a:t>
            </a:r>
            <a:r>
              <a:rPr lang="en-US" altLang="hu-HU" sz="2000" dirty="0" smtClean="0"/>
              <a:t> and MR</a:t>
            </a:r>
            <a:r>
              <a:rPr lang="en-US" altLang="hu-HU" sz="2000" baseline="-25000" dirty="0" smtClean="0"/>
              <a:t>2</a:t>
            </a:r>
            <a:r>
              <a:rPr lang="en-US" altLang="hu-HU" sz="2000" dirty="0" smtClean="0"/>
              <a:t> or from the original inverse demand curves</a:t>
            </a:r>
          </a:p>
          <a:p>
            <a:pPr marL="914400" lvl="1" indent="-457200" eaLnBrk="1" hangingPunct="1">
              <a:lnSpc>
                <a:spcPct val="80000"/>
              </a:lnSpc>
            </a:pPr>
            <a:r>
              <a:rPr lang="en-US" altLang="hu-HU" sz="2000" dirty="0" smtClean="0"/>
              <a:t>Then we write MR(Q</a:t>
            </a:r>
            <a:r>
              <a:rPr lang="en-US" altLang="hu-HU" sz="2000" baseline="-25000" dirty="0" smtClean="0"/>
              <a:t>1</a:t>
            </a:r>
            <a:r>
              <a:rPr lang="en-US" altLang="hu-HU" sz="2000" dirty="0" smtClean="0"/>
              <a:t> + Q</a:t>
            </a:r>
            <a:r>
              <a:rPr lang="en-US" altLang="hu-HU" sz="2000" baseline="-25000" dirty="0" smtClean="0"/>
              <a:t>2</a:t>
            </a:r>
            <a:r>
              <a:rPr lang="en-US" altLang="hu-HU" sz="2000" dirty="0" smtClean="0"/>
              <a:t>) and set equal to MC(Q</a:t>
            </a:r>
            <a:r>
              <a:rPr lang="en-US" altLang="hu-HU" sz="2000" baseline="-25000" dirty="0" smtClean="0"/>
              <a:t>1</a:t>
            </a:r>
            <a:r>
              <a:rPr lang="en-US" altLang="hu-HU" sz="2000" dirty="0" smtClean="0"/>
              <a:t> + Q</a:t>
            </a:r>
            <a:r>
              <a:rPr lang="en-US" altLang="hu-HU" sz="2000" baseline="-25000" dirty="0" smtClean="0"/>
              <a:t>2</a:t>
            </a:r>
            <a:r>
              <a:rPr lang="en-US" altLang="hu-HU" sz="2000" dirty="0" smtClean="0"/>
              <a:t>)</a:t>
            </a:r>
          </a:p>
          <a:p>
            <a:pPr marL="533400" indent="-533400" eaLnBrk="1" hangingPunct="1">
              <a:lnSpc>
                <a:spcPct val="80000"/>
              </a:lnSpc>
            </a:pPr>
            <a:r>
              <a:rPr lang="en-US" altLang="hu-HU" sz="2400" dirty="0" smtClean="0"/>
              <a:t>Example</a:t>
            </a:r>
          </a:p>
          <a:p>
            <a:pPr marL="533400" indent="-533400" eaLnBrk="1" hangingPunct="1">
              <a:lnSpc>
                <a:spcPct val="80000"/>
              </a:lnSpc>
            </a:pPr>
            <a:endParaRPr lang="en-US" altLang="hu-HU" sz="2400" dirty="0" smtClean="0"/>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r>
              <a:rPr lang="en-US" altLang="hu-HU" sz="2000" dirty="0" smtClean="0"/>
              <a:t>We must derive MR(Q</a:t>
            </a:r>
            <a:r>
              <a:rPr lang="en-US" altLang="hu-HU" sz="2000" baseline="-25000" dirty="0" smtClean="0"/>
              <a:t>1</a:t>
            </a:r>
            <a:r>
              <a:rPr lang="en-US" altLang="hu-HU" sz="2000" dirty="0" smtClean="0"/>
              <a:t> + Q</a:t>
            </a:r>
            <a:r>
              <a:rPr lang="en-US" altLang="hu-HU" sz="2000" baseline="-25000" dirty="0" smtClean="0"/>
              <a:t>2</a:t>
            </a:r>
            <a:r>
              <a:rPr lang="en-US" altLang="hu-HU" sz="2000" dirty="0" smtClean="0"/>
              <a:t>) first:</a:t>
            </a:r>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r>
              <a:rPr lang="en-US" altLang="hu-HU" sz="2000" dirty="0" smtClean="0"/>
              <a:t>We solve for profit maximization: MR(Q) = MC(Q)</a:t>
            </a:r>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endParaRPr lang="en-US" altLang="hu-HU" sz="2000" dirty="0" smtClean="0"/>
          </a:p>
          <a:p>
            <a:pPr marL="914400" lvl="1" indent="-457200" eaLnBrk="1" hangingPunct="1">
              <a:lnSpc>
                <a:spcPct val="80000"/>
              </a:lnSpc>
              <a:buFontTx/>
              <a:buAutoNum type="alphaLcParenBoth"/>
            </a:pPr>
            <a:r>
              <a:rPr lang="en-US" altLang="hu-HU" sz="2000" dirty="0" smtClean="0"/>
              <a:t>After having found marginal cost at Q</a:t>
            </a:r>
            <a:r>
              <a:rPr lang="en-US" altLang="hu-HU" sz="2000" baseline="30000" dirty="0" smtClean="0"/>
              <a:t>*</a:t>
            </a:r>
            <a:r>
              <a:rPr lang="en-US" altLang="hu-HU" sz="2000" dirty="0" smtClean="0"/>
              <a:t> we solve for the individual profit maximization problems: MR</a:t>
            </a:r>
            <a:r>
              <a:rPr lang="en-US" altLang="hu-HU" sz="2000" baseline="-25000" dirty="0" smtClean="0"/>
              <a:t>1</a:t>
            </a:r>
            <a:r>
              <a:rPr lang="en-US" altLang="hu-HU" sz="2000" dirty="0" smtClean="0"/>
              <a:t> = MC(Q</a:t>
            </a:r>
            <a:r>
              <a:rPr lang="en-US" altLang="hu-HU" sz="2000" baseline="30000" dirty="0" smtClean="0"/>
              <a:t>*</a:t>
            </a:r>
            <a:r>
              <a:rPr lang="en-US" altLang="hu-HU" sz="2000" dirty="0" smtClean="0"/>
              <a:t>) and MR</a:t>
            </a:r>
            <a:r>
              <a:rPr lang="en-US" altLang="hu-HU" sz="2000" baseline="-25000" dirty="0" smtClean="0"/>
              <a:t>2</a:t>
            </a:r>
            <a:r>
              <a:rPr lang="en-US" altLang="hu-HU" sz="2000" dirty="0" smtClean="0"/>
              <a:t> = MC(Q</a:t>
            </a:r>
            <a:r>
              <a:rPr lang="en-US" altLang="hu-HU" sz="2000" baseline="30000" dirty="0" smtClean="0"/>
              <a:t>*</a:t>
            </a:r>
            <a:r>
              <a:rPr lang="en-US" altLang="hu-HU" sz="2000" dirty="0" smtClean="0"/>
              <a:t>)</a:t>
            </a:r>
            <a:endParaRPr lang="en-US" altLang="hu-HU" sz="2400" dirty="0" smtClean="0"/>
          </a:p>
          <a:p>
            <a:pPr marL="533400" indent="-533400" eaLnBrk="1" hangingPunct="1">
              <a:lnSpc>
                <a:spcPct val="80000"/>
              </a:lnSpc>
            </a:pPr>
            <a:r>
              <a:rPr lang="en-US" altLang="hu-HU" sz="2800" dirty="0" smtClean="0"/>
              <a:t>Price discrimination with versioning</a:t>
            </a:r>
          </a:p>
        </p:txBody>
      </p:sp>
      <p:graphicFrame>
        <p:nvGraphicFramePr>
          <p:cNvPr id="22532" name="Object 4"/>
          <p:cNvGraphicFramePr>
            <a:graphicFrameLocks noGrp="1" noChangeAspect="1"/>
          </p:cNvGraphicFramePr>
          <p:nvPr>
            <p:ph sz="quarter" idx="2"/>
          </p:nvPr>
        </p:nvGraphicFramePr>
        <p:xfrm>
          <a:off x="1331913" y="2708275"/>
          <a:ext cx="6696075" cy="603250"/>
        </p:xfrm>
        <a:graphic>
          <a:graphicData uri="http://schemas.openxmlformats.org/presentationml/2006/ole">
            <mc:AlternateContent xmlns:mc="http://schemas.openxmlformats.org/markup-compatibility/2006">
              <mc:Choice xmlns:v="urn:schemas-microsoft-com:vml" Requires="v">
                <p:oleObj spid="_x0000_s22595" name="Equation" r:id="rId3" imgW="4660900" imgH="419100" progId="Equation.3">
                  <p:embed/>
                </p:oleObj>
              </mc:Choice>
              <mc:Fallback>
                <p:oleObj name="Equation" r:id="rId3" imgW="4660900" imgH="419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2708275"/>
                        <a:ext cx="6696075" cy="603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3" name="Object 6"/>
          <p:cNvGraphicFramePr>
            <a:graphicFrameLocks noGrp="1" noChangeAspect="1"/>
          </p:cNvGraphicFramePr>
          <p:nvPr>
            <p:ph sz="quarter" idx="3"/>
          </p:nvPr>
        </p:nvGraphicFramePr>
        <p:xfrm>
          <a:off x="1042988" y="3716338"/>
          <a:ext cx="7272337" cy="565150"/>
        </p:xfrm>
        <a:graphic>
          <a:graphicData uri="http://schemas.openxmlformats.org/presentationml/2006/ole">
            <mc:AlternateContent xmlns:mc="http://schemas.openxmlformats.org/markup-compatibility/2006">
              <mc:Choice xmlns:v="urn:schemas-microsoft-com:vml" Requires="v">
                <p:oleObj spid="_x0000_s22596" name="Equation" r:id="rId5" imgW="5562600" imgH="431800" progId="Equation.3">
                  <p:embed/>
                </p:oleObj>
              </mc:Choice>
              <mc:Fallback>
                <p:oleObj name="Equation" r:id="rId5" imgW="5562600" imgH="4318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2988" y="3716338"/>
                        <a:ext cx="7272337"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534" name="Object 9"/>
          <p:cNvGraphicFramePr>
            <a:graphicFrameLocks noChangeAspect="1"/>
          </p:cNvGraphicFramePr>
          <p:nvPr>
            <p:extLst>
              <p:ext uri="{D42A27DB-BD31-4B8C-83A1-F6EECF244321}">
                <p14:modId xmlns:p14="http://schemas.microsoft.com/office/powerpoint/2010/main" val="2169197883"/>
              </p:ext>
            </p:extLst>
          </p:nvPr>
        </p:nvGraphicFramePr>
        <p:xfrm>
          <a:off x="431800" y="4724400"/>
          <a:ext cx="8316913" cy="644525"/>
        </p:xfrm>
        <a:graphic>
          <a:graphicData uri="http://schemas.openxmlformats.org/presentationml/2006/ole">
            <mc:AlternateContent xmlns:mc="http://schemas.openxmlformats.org/markup-compatibility/2006">
              <mc:Choice xmlns:v="urn:schemas-microsoft-com:vml" Requires="v">
                <p:oleObj spid="_x0000_s22597" name="Equation" r:id="rId7" imgW="5574960" imgH="431640" progId="Equation.3">
                  <p:embed/>
                </p:oleObj>
              </mc:Choice>
              <mc:Fallback>
                <p:oleObj name="Equation" r:id="rId7" imgW="5574960" imgH="431640" progId="Equation.3">
                  <p:embed/>
                  <p:pic>
                    <p:nvPicPr>
                      <p:cNvPr id="0" name="Object 9"/>
                      <p:cNvPicPr>
                        <a:picLocks noChangeAspect="1" noChangeArrowheads="1"/>
                      </p:cNvPicPr>
                      <p:nvPr/>
                    </p:nvPicPr>
                    <p:blipFill>
                      <a:blip r:embed="rId8"/>
                      <a:srcRect/>
                      <a:stretch>
                        <a:fillRect/>
                      </a:stretch>
                    </p:blipFill>
                    <p:spPr bwMode="auto">
                      <a:xfrm>
                        <a:off x="431800" y="4724400"/>
                        <a:ext cx="8316913" cy="64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rtalom helye 5"/>
          <p:cNvGraphicFramePr>
            <a:graphicFrameLocks noGrp="1"/>
          </p:cNvGraphicFramePr>
          <p:nvPr>
            <p:ph sz="quarter" idx="2"/>
            <p:extLst>
              <p:ext uri="{D42A27DB-BD31-4B8C-83A1-F6EECF244321}">
                <p14:modId xmlns:p14="http://schemas.microsoft.com/office/powerpoint/2010/main" val="2032497290"/>
              </p:ext>
            </p:extLst>
          </p:nvPr>
        </p:nvGraphicFramePr>
        <p:xfrm>
          <a:off x="18320" y="1556792"/>
          <a:ext cx="3240360" cy="5040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rtalom helye 5"/>
          <p:cNvGraphicFramePr>
            <a:graphicFrameLocks noGrp="1"/>
          </p:cNvGraphicFramePr>
          <p:nvPr>
            <p:ph sz="quarter" idx="2"/>
            <p:extLst>
              <p:ext uri="{D42A27DB-BD31-4B8C-83A1-F6EECF244321}">
                <p14:modId xmlns:p14="http://schemas.microsoft.com/office/powerpoint/2010/main" val="1577914471"/>
              </p:ext>
            </p:extLst>
          </p:nvPr>
        </p:nvGraphicFramePr>
        <p:xfrm>
          <a:off x="2790628" y="1556792"/>
          <a:ext cx="3240360" cy="50405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rtalom helye 5"/>
          <p:cNvGraphicFramePr>
            <a:graphicFrameLocks noGrp="1"/>
          </p:cNvGraphicFramePr>
          <p:nvPr>
            <p:ph sz="quarter" idx="2"/>
            <p:extLst>
              <p:ext uri="{D42A27DB-BD31-4B8C-83A1-F6EECF244321}">
                <p14:modId xmlns:p14="http://schemas.microsoft.com/office/powerpoint/2010/main" val="3478166764"/>
              </p:ext>
            </p:extLst>
          </p:nvPr>
        </p:nvGraphicFramePr>
        <p:xfrm>
          <a:off x="5364088" y="1556792"/>
          <a:ext cx="3600400" cy="50405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Objektum 22"/>
          <p:cNvGraphicFramePr>
            <a:graphicFrameLocks noChangeAspect="1"/>
          </p:cNvGraphicFramePr>
          <p:nvPr>
            <p:extLst>
              <p:ext uri="{D42A27DB-BD31-4B8C-83A1-F6EECF244321}">
                <p14:modId xmlns:p14="http://schemas.microsoft.com/office/powerpoint/2010/main" val="1376784013"/>
              </p:ext>
            </p:extLst>
          </p:nvPr>
        </p:nvGraphicFramePr>
        <p:xfrm>
          <a:off x="1116013" y="2041525"/>
          <a:ext cx="1457325" cy="1003300"/>
        </p:xfrm>
        <a:graphic>
          <a:graphicData uri="http://schemas.openxmlformats.org/presentationml/2006/ole">
            <mc:AlternateContent xmlns:mc="http://schemas.openxmlformats.org/markup-compatibility/2006">
              <mc:Choice xmlns:v="urn:schemas-microsoft-com:vml" Requires="v">
                <p:oleObj spid="_x0000_s33806" name="Equation" r:id="rId6" imgW="977760" imgH="672840" progId="Equation.3">
                  <p:embed/>
                </p:oleObj>
              </mc:Choice>
              <mc:Fallback>
                <p:oleObj name="Equation" r:id="rId6" imgW="977760" imgH="672840" progId="Equation.3">
                  <p:embed/>
                  <p:pic>
                    <p:nvPicPr>
                      <p:cNvPr id="23" name="Objektum 22"/>
                      <p:cNvPicPr>
                        <a:picLocks noChangeAspect="1" noChangeArrowheads="1"/>
                      </p:cNvPicPr>
                      <p:nvPr/>
                    </p:nvPicPr>
                    <p:blipFill>
                      <a:blip r:embed="rId7"/>
                      <a:srcRect/>
                      <a:stretch>
                        <a:fillRect/>
                      </a:stretch>
                    </p:blipFill>
                    <p:spPr bwMode="auto">
                      <a:xfrm>
                        <a:off x="1116013" y="2041525"/>
                        <a:ext cx="1457325" cy="1003300"/>
                      </a:xfrm>
                      <a:prstGeom prst="rect">
                        <a:avLst/>
                      </a:prstGeom>
                      <a:noFill/>
                      <a:ln>
                        <a:noFill/>
                      </a:ln>
                      <a:effectLst/>
                    </p:spPr>
                  </p:pic>
                </p:oleObj>
              </mc:Fallback>
            </mc:AlternateContent>
          </a:graphicData>
        </a:graphic>
      </p:graphicFrame>
      <p:graphicFrame>
        <p:nvGraphicFramePr>
          <p:cNvPr id="24" name="Objektum 23"/>
          <p:cNvGraphicFramePr>
            <a:graphicFrameLocks noChangeAspect="1"/>
          </p:cNvGraphicFramePr>
          <p:nvPr>
            <p:extLst>
              <p:ext uri="{D42A27DB-BD31-4B8C-83A1-F6EECF244321}">
                <p14:modId xmlns:p14="http://schemas.microsoft.com/office/powerpoint/2010/main" val="1448534442"/>
              </p:ext>
            </p:extLst>
          </p:nvPr>
        </p:nvGraphicFramePr>
        <p:xfrm>
          <a:off x="3590925" y="2041525"/>
          <a:ext cx="1514475" cy="1003300"/>
        </p:xfrm>
        <a:graphic>
          <a:graphicData uri="http://schemas.openxmlformats.org/presentationml/2006/ole">
            <mc:AlternateContent xmlns:mc="http://schemas.openxmlformats.org/markup-compatibility/2006">
              <mc:Choice xmlns:v="urn:schemas-microsoft-com:vml" Requires="v">
                <p:oleObj spid="_x0000_s33807" name="Equation" r:id="rId8" imgW="1015920" imgH="672840" progId="Equation.3">
                  <p:embed/>
                </p:oleObj>
              </mc:Choice>
              <mc:Fallback>
                <p:oleObj name="Equation" r:id="rId8" imgW="1015920" imgH="672840" progId="Equation.3">
                  <p:embed/>
                  <p:pic>
                    <p:nvPicPr>
                      <p:cNvPr id="24" name="Objektum 23"/>
                      <p:cNvPicPr>
                        <a:picLocks noChangeAspect="1" noChangeArrowheads="1"/>
                      </p:cNvPicPr>
                      <p:nvPr/>
                    </p:nvPicPr>
                    <p:blipFill>
                      <a:blip r:embed="rId9"/>
                      <a:srcRect/>
                      <a:stretch>
                        <a:fillRect/>
                      </a:stretch>
                    </p:blipFill>
                    <p:spPr bwMode="auto">
                      <a:xfrm>
                        <a:off x="3590925" y="2041525"/>
                        <a:ext cx="1514475"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ktum 24"/>
          <p:cNvGraphicFramePr>
            <a:graphicFrameLocks noChangeAspect="1"/>
          </p:cNvGraphicFramePr>
          <p:nvPr>
            <p:extLst>
              <p:ext uri="{D42A27DB-BD31-4B8C-83A1-F6EECF244321}">
                <p14:modId xmlns:p14="http://schemas.microsoft.com/office/powerpoint/2010/main" val="1275561579"/>
              </p:ext>
            </p:extLst>
          </p:nvPr>
        </p:nvGraphicFramePr>
        <p:xfrm>
          <a:off x="6716911" y="1988840"/>
          <a:ext cx="1887537" cy="1320800"/>
        </p:xfrm>
        <a:graphic>
          <a:graphicData uri="http://schemas.openxmlformats.org/presentationml/2006/ole">
            <mc:AlternateContent xmlns:mc="http://schemas.openxmlformats.org/markup-compatibility/2006">
              <mc:Choice xmlns:v="urn:schemas-microsoft-com:vml" Requires="v">
                <p:oleObj spid="_x0000_s33808" name="Equation" r:id="rId10" imgW="1269720" imgH="888840" progId="Equation.3">
                  <p:embed/>
                </p:oleObj>
              </mc:Choice>
              <mc:Fallback>
                <p:oleObj name="Equation" r:id="rId10" imgW="1269720" imgH="888840" progId="Equation.3">
                  <p:embed/>
                  <p:pic>
                    <p:nvPicPr>
                      <p:cNvPr id="25" name="Objektum 24"/>
                      <p:cNvPicPr>
                        <a:picLocks noChangeAspect="1" noChangeArrowheads="1"/>
                      </p:cNvPicPr>
                      <p:nvPr/>
                    </p:nvPicPr>
                    <p:blipFill>
                      <a:blip r:embed="rId11"/>
                      <a:srcRect/>
                      <a:stretch>
                        <a:fillRect/>
                      </a:stretch>
                    </p:blipFill>
                    <p:spPr bwMode="auto">
                      <a:xfrm>
                        <a:off x="6716911" y="1988840"/>
                        <a:ext cx="1887537" cy="1320800"/>
                      </a:xfrm>
                      <a:prstGeom prst="rect">
                        <a:avLst/>
                      </a:prstGeom>
                      <a:noFill/>
                      <a:ln>
                        <a:noFill/>
                      </a:ln>
                    </p:spPr>
                  </p:pic>
                </p:oleObj>
              </mc:Fallback>
            </mc:AlternateContent>
          </a:graphicData>
        </a:graphic>
      </p:graphicFrame>
      <p:cxnSp>
        <p:nvCxnSpPr>
          <p:cNvPr id="30" name="Egyenes összekötő 29"/>
          <p:cNvCxnSpPr/>
          <p:nvPr/>
        </p:nvCxnSpPr>
        <p:spPr>
          <a:xfrm flipH="1">
            <a:off x="755576" y="4625196"/>
            <a:ext cx="712879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Egyenes összekötő 36"/>
          <p:cNvCxnSpPr/>
          <p:nvPr/>
        </p:nvCxnSpPr>
        <p:spPr>
          <a:xfrm>
            <a:off x="4319972" y="4625196"/>
            <a:ext cx="0" cy="820028"/>
          </a:xfrm>
          <a:prstGeom prst="line">
            <a:avLst/>
          </a:prstGeom>
          <a:ln w="127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38" name="Egyenes összekötő 37"/>
          <p:cNvCxnSpPr/>
          <p:nvPr/>
        </p:nvCxnSpPr>
        <p:spPr>
          <a:xfrm>
            <a:off x="2232000" y="4625196"/>
            <a:ext cx="0" cy="820028"/>
          </a:xfrm>
          <a:prstGeom prst="line">
            <a:avLst/>
          </a:prstGeom>
          <a:ln w="127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sp>
        <p:nvSpPr>
          <p:cNvPr id="41" name="Szövegdoboz 40"/>
          <p:cNvSpPr txBox="1"/>
          <p:nvPr/>
        </p:nvSpPr>
        <p:spPr>
          <a:xfrm>
            <a:off x="2051720" y="5515200"/>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6,5</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
        <p:nvSpPr>
          <p:cNvPr id="26" name="Szövegdoboz 25"/>
          <p:cNvSpPr txBox="1"/>
          <p:nvPr/>
        </p:nvSpPr>
        <p:spPr>
          <a:xfrm>
            <a:off x="4139952" y="5517232"/>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3,5</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cxnSp>
        <p:nvCxnSpPr>
          <p:cNvPr id="28" name="Egyenes összekötő 27"/>
          <p:cNvCxnSpPr/>
          <p:nvPr/>
        </p:nvCxnSpPr>
        <p:spPr>
          <a:xfrm flipH="1">
            <a:off x="755576" y="3140968"/>
            <a:ext cx="5688632"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Egyenes összekötő 28"/>
          <p:cNvCxnSpPr/>
          <p:nvPr/>
        </p:nvCxnSpPr>
        <p:spPr>
          <a:xfrm>
            <a:off x="1224000" y="3140968"/>
            <a:ext cx="0" cy="2304256"/>
          </a:xfrm>
          <a:prstGeom prst="line">
            <a:avLst/>
          </a:prstGeom>
          <a:ln w="127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sp>
        <p:nvSpPr>
          <p:cNvPr id="42" name="Szövegdoboz 41"/>
          <p:cNvSpPr txBox="1"/>
          <p:nvPr/>
        </p:nvSpPr>
        <p:spPr>
          <a:xfrm>
            <a:off x="378000" y="3002468"/>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28</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
        <p:nvSpPr>
          <p:cNvPr id="43" name="Szövegdoboz 42"/>
          <p:cNvSpPr txBox="1"/>
          <p:nvPr/>
        </p:nvSpPr>
        <p:spPr>
          <a:xfrm>
            <a:off x="1080000" y="5517232"/>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2</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
        <p:nvSpPr>
          <p:cNvPr id="44" name="Szövegdoboz 43"/>
          <p:cNvSpPr txBox="1"/>
          <p:nvPr/>
        </p:nvSpPr>
        <p:spPr>
          <a:xfrm>
            <a:off x="6336000" y="5517232"/>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2</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cxnSp>
        <p:nvCxnSpPr>
          <p:cNvPr id="45" name="Egyenes összekötő 44"/>
          <p:cNvCxnSpPr/>
          <p:nvPr/>
        </p:nvCxnSpPr>
        <p:spPr>
          <a:xfrm>
            <a:off x="6480000" y="3140968"/>
            <a:ext cx="0" cy="2304256"/>
          </a:xfrm>
          <a:prstGeom prst="line">
            <a:avLst/>
          </a:prstGeom>
          <a:ln w="127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cxnSp>
        <p:nvCxnSpPr>
          <p:cNvPr id="46" name="Egyenes összekötő 45"/>
          <p:cNvCxnSpPr/>
          <p:nvPr/>
        </p:nvCxnSpPr>
        <p:spPr>
          <a:xfrm>
            <a:off x="7884368" y="4625196"/>
            <a:ext cx="0" cy="820028"/>
          </a:xfrm>
          <a:prstGeom prst="line">
            <a:avLst/>
          </a:prstGeom>
          <a:ln w="12700">
            <a:solidFill>
              <a:schemeClr val="tx1"/>
            </a:solidFill>
            <a:prstDash val="dash"/>
            <a:tailEnd type="diamond"/>
          </a:ln>
        </p:spPr>
        <p:style>
          <a:lnRef idx="1">
            <a:schemeClr val="accent1"/>
          </a:lnRef>
          <a:fillRef idx="0">
            <a:schemeClr val="accent1"/>
          </a:fillRef>
          <a:effectRef idx="0">
            <a:schemeClr val="accent1"/>
          </a:effectRef>
          <a:fontRef idx="minor">
            <a:schemeClr val="tx1"/>
          </a:fontRef>
        </p:style>
      </p:cxnSp>
      <p:sp>
        <p:nvSpPr>
          <p:cNvPr id="47" name="Szövegdoboz 46"/>
          <p:cNvSpPr txBox="1"/>
          <p:nvPr/>
        </p:nvSpPr>
        <p:spPr>
          <a:xfrm>
            <a:off x="7704000" y="5517232"/>
            <a:ext cx="504056" cy="276999"/>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effectLst/>
                <a:uLnTx/>
                <a:uFillTx/>
                <a:latin typeface="Times New Roman" panose="02020603050405020304" pitchFamily="18" charset="0"/>
                <a:ea typeface="+mn-ea"/>
                <a:cs typeface="Times New Roman" panose="02020603050405020304" pitchFamily="18" charset="0"/>
              </a:rPr>
              <a:t>10</a:t>
            </a:r>
            <a:endParaRPr kumimoji="0" lang="hu-HU" sz="12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
        <p:nvSpPr>
          <p:cNvPr id="27" name="Cím 2"/>
          <p:cNvSpPr>
            <a:spLocks noGrp="1"/>
          </p:cNvSpPr>
          <p:nvPr>
            <p:ph type="title"/>
          </p:nvPr>
        </p:nvSpPr>
        <p:spPr>
          <a:xfrm>
            <a:off x="457200" y="274638"/>
            <a:ext cx="8229600" cy="1143000"/>
          </a:xfrm>
        </p:spPr>
        <p:txBody>
          <a:bodyPr/>
          <a:lstStyle/>
          <a:p>
            <a:r>
              <a:rPr lang="en-US" dirty="0" smtClean="0"/>
              <a:t>Market demand aggregation</a:t>
            </a:r>
            <a:endParaRPr lang="en-US" dirty="0"/>
          </a:p>
        </p:txBody>
      </p:sp>
    </p:spTree>
    <p:extLst>
      <p:ext uri="{BB962C8B-B14F-4D97-AF65-F5344CB8AC3E}">
        <p14:creationId xmlns:p14="http://schemas.microsoft.com/office/powerpoint/2010/main" val="15312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up)">
                                      <p:cBhvr>
                                        <p:cTn id="12" dur="500"/>
                                        <p:tgtEl>
                                          <p:spTgt spid="38"/>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up)">
                                      <p:cBhvr>
                                        <p:cTn id="16" dur="500"/>
                                        <p:tgtEl>
                                          <p:spTgt spid="37"/>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down)">
                                      <p:cBhvr>
                                        <p:cTn id="20" dur="500"/>
                                        <p:tgtEl>
                                          <p:spTgt spid="41"/>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down)">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up)">
                                      <p:cBhvr>
                                        <p:cTn id="29" dur="500"/>
                                        <p:tgtEl>
                                          <p:spTgt spid="46"/>
                                        </p:tgtEl>
                                      </p:cBhvr>
                                    </p:animEffec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down)">
                                      <p:cBhvr>
                                        <p:cTn id="33" dur="500"/>
                                        <p:tgtEl>
                                          <p:spTgt spid="4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left)">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22" presetClass="entr" presetSubtype="1"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up)">
                                      <p:cBhvr>
                                        <p:cTn id="48" dur="500"/>
                                        <p:tgtEl>
                                          <p:spTgt spid="29"/>
                                        </p:tgtEl>
                                      </p:cBhvr>
                                    </p:animEffect>
                                  </p:childTnLst>
                                </p:cTn>
                              </p:par>
                            </p:childTnLst>
                          </p:cTn>
                        </p:par>
                        <p:par>
                          <p:cTn id="49" fill="hold">
                            <p:stCondLst>
                              <p:cond delay="1000"/>
                            </p:stCondLst>
                            <p:childTnLst>
                              <p:par>
                                <p:cTn id="50" presetID="22" presetClass="entr" presetSubtype="4"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down)">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up)">
                                      <p:cBhvr>
                                        <p:cTn id="57" dur="500"/>
                                        <p:tgtEl>
                                          <p:spTgt spid="45"/>
                                        </p:tgtEl>
                                      </p:cBhvr>
                                    </p:animEffec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down)">
                                      <p:cBhvr>
                                        <p:cTn id="61" dur="500"/>
                                        <p:tgtEl>
                                          <p:spTgt spid="44"/>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1000"/>
                            </p:stCondLst>
                            <p:childTnLst>
                              <p:par>
                                <p:cTn id="70" presetID="22" presetClass="entr" presetSubtype="4" fill="hold" grpId="0"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down)">
                                      <p:cBhvr>
                                        <p:cTn id="7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41" grpId="0"/>
      <p:bldP spid="26" grpId="0"/>
      <p:bldP spid="42" grpId="0"/>
      <p:bldP spid="43" grpId="0"/>
      <p:bldP spid="44" grpId="0"/>
      <p:bldP spid="4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rtalom helye 5"/>
          <p:cNvGraphicFramePr>
            <a:graphicFrameLocks noGrp="1"/>
          </p:cNvGraphicFramePr>
          <p:nvPr>
            <p:ph sz="quarter" idx="2"/>
            <p:extLst>
              <p:ext uri="{D42A27DB-BD31-4B8C-83A1-F6EECF244321}">
                <p14:modId xmlns:p14="http://schemas.microsoft.com/office/powerpoint/2010/main" val="2592083553"/>
              </p:ext>
            </p:extLst>
          </p:nvPr>
        </p:nvGraphicFramePr>
        <p:xfrm>
          <a:off x="18320" y="1556792"/>
          <a:ext cx="3240360" cy="5040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rtalom helye 5"/>
          <p:cNvGraphicFramePr>
            <a:graphicFrameLocks noGrp="1"/>
          </p:cNvGraphicFramePr>
          <p:nvPr>
            <p:ph sz="quarter" idx="2"/>
            <p:extLst>
              <p:ext uri="{D42A27DB-BD31-4B8C-83A1-F6EECF244321}">
                <p14:modId xmlns:p14="http://schemas.microsoft.com/office/powerpoint/2010/main" val="4257633060"/>
              </p:ext>
            </p:extLst>
          </p:nvPr>
        </p:nvGraphicFramePr>
        <p:xfrm>
          <a:off x="2790628" y="1556792"/>
          <a:ext cx="3240360" cy="50405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Tartalom helye 5"/>
          <p:cNvGraphicFramePr>
            <a:graphicFrameLocks noGrp="1"/>
          </p:cNvGraphicFramePr>
          <p:nvPr>
            <p:ph sz="quarter" idx="2"/>
            <p:extLst>
              <p:ext uri="{D42A27DB-BD31-4B8C-83A1-F6EECF244321}">
                <p14:modId xmlns:p14="http://schemas.microsoft.com/office/powerpoint/2010/main" val="3328444779"/>
              </p:ext>
            </p:extLst>
          </p:nvPr>
        </p:nvGraphicFramePr>
        <p:xfrm>
          <a:off x="5364088" y="1556792"/>
          <a:ext cx="3600400" cy="5040560"/>
        </p:xfrm>
        <a:graphic>
          <a:graphicData uri="http://schemas.openxmlformats.org/drawingml/2006/chart">
            <c:chart xmlns:c="http://schemas.openxmlformats.org/drawingml/2006/chart" xmlns:r="http://schemas.openxmlformats.org/officeDocument/2006/relationships" r:id="rId5"/>
          </a:graphicData>
        </a:graphic>
      </p:graphicFrame>
      <p:cxnSp>
        <p:nvCxnSpPr>
          <p:cNvPr id="20" name="Egyenes összekötő 19"/>
          <p:cNvCxnSpPr/>
          <p:nvPr/>
        </p:nvCxnSpPr>
        <p:spPr>
          <a:xfrm>
            <a:off x="6634800" y="4005064"/>
            <a:ext cx="0" cy="360040"/>
          </a:xfrm>
          <a:prstGeom prst="line">
            <a:avLst/>
          </a:prstGeom>
          <a:ln w="34925">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3" name="Objektum 22"/>
          <p:cNvGraphicFramePr>
            <a:graphicFrameLocks noChangeAspect="1"/>
          </p:cNvGraphicFramePr>
          <p:nvPr>
            <p:extLst/>
          </p:nvPr>
        </p:nvGraphicFramePr>
        <p:xfrm>
          <a:off x="1115616" y="2060848"/>
          <a:ext cx="1457532" cy="965200"/>
        </p:xfrm>
        <a:graphic>
          <a:graphicData uri="http://schemas.openxmlformats.org/presentationml/2006/ole">
            <mc:AlternateContent xmlns:mc="http://schemas.openxmlformats.org/markup-compatibility/2006">
              <mc:Choice xmlns:v="urn:schemas-microsoft-com:vml" Requires="v">
                <p:oleObj spid="_x0000_s34833" name="Equation" r:id="rId6" imgW="977760" imgH="647640" progId="Equation.3">
                  <p:embed/>
                </p:oleObj>
              </mc:Choice>
              <mc:Fallback>
                <p:oleObj name="Equation" r:id="rId6" imgW="977760" imgH="647640" progId="Equation.3">
                  <p:embed/>
                  <p:pic>
                    <p:nvPicPr>
                      <p:cNvPr id="23" name="Objektum 22"/>
                      <p:cNvPicPr>
                        <a:picLocks noChangeAspect="1" noChangeArrowheads="1"/>
                      </p:cNvPicPr>
                      <p:nvPr/>
                    </p:nvPicPr>
                    <p:blipFill>
                      <a:blip r:embed="rId7"/>
                      <a:srcRect/>
                      <a:stretch>
                        <a:fillRect/>
                      </a:stretch>
                    </p:blipFill>
                    <p:spPr bwMode="auto">
                      <a:xfrm>
                        <a:off x="1115616" y="2060848"/>
                        <a:ext cx="1457532" cy="965200"/>
                      </a:xfrm>
                      <a:prstGeom prst="rect">
                        <a:avLst/>
                      </a:prstGeom>
                      <a:noFill/>
                      <a:ln>
                        <a:noFill/>
                      </a:ln>
                      <a:effectLst/>
                    </p:spPr>
                  </p:pic>
                </p:oleObj>
              </mc:Fallback>
            </mc:AlternateContent>
          </a:graphicData>
        </a:graphic>
      </p:graphicFrame>
      <p:graphicFrame>
        <p:nvGraphicFramePr>
          <p:cNvPr id="24" name="Objektum 23"/>
          <p:cNvGraphicFramePr>
            <a:graphicFrameLocks noChangeAspect="1"/>
          </p:cNvGraphicFramePr>
          <p:nvPr>
            <p:extLst/>
          </p:nvPr>
        </p:nvGraphicFramePr>
        <p:xfrm>
          <a:off x="3590925" y="2060575"/>
          <a:ext cx="1514475" cy="965200"/>
        </p:xfrm>
        <a:graphic>
          <a:graphicData uri="http://schemas.openxmlformats.org/presentationml/2006/ole">
            <mc:AlternateContent xmlns:mc="http://schemas.openxmlformats.org/markup-compatibility/2006">
              <mc:Choice xmlns:v="urn:schemas-microsoft-com:vml" Requires="v">
                <p:oleObj spid="_x0000_s34834" name="Equation" r:id="rId8" imgW="1015920" imgH="647640" progId="Equation.3">
                  <p:embed/>
                </p:oleObj>
              </mc:Choice>
              <mc:Fallback>
                <p:oleObj name="Equation" r:id="rId8" imgW="1015920" imgH="647640" progId="Equation.3">
                  <p:embed/>
                  <p:pic>
                    <p:nvPicPr>
                      <p:cNvPr id="24" name="Objektum 23"/>
                      <p:cNvPicPr>
                        <a:picLocks noChangeAspect="1" noChangeArrowheads="1"/>
                      </p:cNvPicPr>
                      <p:nvPr/>
                    </p:nvPicPr>
                    <p:blipFill>
                      <a:blip r:embed="rId9"/>
                      <a:srcRect/>
                      <a:stretch>
                        <a:fillRect/>
                      </a:stretch>
                    </p:blipFill>
                    <p:spPr bwMode="auto">
                      <a:xfrm>
                        <a:off x="3590925" y="2060575"/>
                        <a:ext cx="151447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ktum 24"/>
          <p:cNvGraphicFramePr>
            <a:graphicFrameLocks noChangeAspect="1"/>
          </p:cNvGraphicFramePr>
          <p:nvPr>
            <p:extLst/>
          </p:nvPr>
        </p:nvGraphicFramePr>
        <p:xfrm>
          <a:off x="6948265" y="2045841"/>
          <a:ext cx="1944216" cy="1622495"/>
        </p:xfrm>
        <a:graphic>
          <a:graphicData uri="http://schemas.openxmlformats.org/presentationml/2006/ole">
            <mc:AlternateContent xmlns:mc="http://schemas.openxmlformats.org/markup-compatibility/2006">
              <mc:Choice xmlns:v="urn:schemas-microsoft-com:vml" Requires="v">
                <p:oleObj spid="_x0000_s34835" name="Equation" r:id="rId10" imgW="1307880" imgH="1091880" progId="Equation.3">
                  <p:embed/>
                </p:oleObj>
              </mc:Choice>
              <mc:Fallback>
                <p:oleObj name="Equation" r:id="rId10" imgW="1307880" imgH="1091880" progId="Equation.3">
                  <p:embed/>
                  <p:pic>
                    <p:nvPicPr>
                      <p:cNvPr id="25" name="Objektum 24"/>
                      <p:cNvPicPr>
                        <a:picLocks noChangeAspect="1" noChangeArrowheads="1"/>
                      </p:cNvPicPr>
                      <p:nvPr/>
                    </p:nvPicPr>
                    <p:blipFill>
                      <a:blip r:embed="rId11"/>
                      <a:srcRect/>
                      <a:stretch>
                        <a:fillRect/>
                      </a:stretch>
                    </p:blipFill>
                    <p:spPr bwMode="auto">
                      <a:xfrm>
                        <a:off x="6948265" y="2045841"/>
                        <a:ext cx="1944216" cy="1622495"/>
                      </a:xfrm>
                      <a:prstGeom prst="rect">
                        <a:avLst/>
                      </a:prstGeom>
                      <a:noFill/>
                      <a:ln>
                        <a:noFill/>
                      </a:ln>
                    </p:spPr>
                  </p:pic>
                </p:oleObj>
              </mc:Fallback>
            </mc:AlternateContent>
          </a:graphicData>
        </a:graphic>
      </p:graphicFrame>
      <p:cxnSp>
        <p:nvCxnSpPr>
          <p:cNvPr id="27" name="Egyenes összekötő 26"/>
          <p:cNvCxnSpPr/>
          <p:nvPr/>
        </p:nvCxnSpPr>
        <p:spPr>
          <a:xfrm>
            <a:off x="7246800" y="4077072"/>
            <a:ext cx="0" cy="108012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Egyenes összekötő 29"/>
          <p:cNvCxnSpPr/>
          <p:nvPr/>
        </p:nvCxnSpPr>
        <p:spPr>
          <a:xfrm flipH="1">
            <a:off x="755576" y="4068000"/>
            <a:ext cx="648072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Szövegdoboz 33"/>
          <p:cNvSpPr txBox="1"/>
          <p:nvPr/>
        </p:nvSpPr>
        <p:spPr>
          <a:xfrm>
            <a:off x="378000" y="3870000"/>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17</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5" name="Szövegdoboz 34"/>
          <p:cNvSpPr txBox="1"/>
          <p:nvPr/>
        </p:nvSpPr>
        <p:spPr>
          <a:xfrm>
            <a:off x="3150000" y="3870000"/>
            <a:ext cx="341880"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17</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36" name="Szövegdoboz 35"/>
          <p:cNvSpPr txBox="1"/>
          <p:nvPr/>
        </p:nvSpPr>
        <p:spPr>
          <a:xfrm>
            <a:off x="5724128" y="3870000"/>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17</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cxnSp>
        <p:nvCxnSpPr>
          <p:cNvPr id="37" name="Egyenes összekötő 36"/>
          <p:cNvCxnSpPr/>
          <p:nvPr/>
        </p:nvCxnSpPr>
        <p:spPr>
          <a:xfrm>
            <a:off x="3942360" y="4077072"/>
            <a:ext cx="0" cy="13681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Egyenes összekötő 37"/>
          <p:cNvCxnSpPr/>
          <p:nvPr/>
        </p:nvCxnSpPr>
        <p:spPr>
          <a:xfrm>
            <a:off x="1835696" y="4068000"/>
            <a:ext cx="0" cy="13681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9" name="Szövegdoboz 38"/>
          <p:cNvSpPr txBox="1"/>
          <p:nvPr/>
        </p:nvSpPr>
        <p:spPr>
          <a:xfrm>
            <a:off x="7021376" y="5515200"/>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6,5</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0" name="Szövegdoboz 39"/>
          <p:cNvSpPr txBox="1"/>
          <p:nvPr/>
        </p:nvSpPr>
        <p:spPr>
          <a:xfrm>
            <a:off x="3563888" y="5240233"/>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1,75</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41" name="Szövegdoboz 40"/>
          <p:cNvSpPr txBox="1"/>
          <p:nvPr/>
        </p:nvSpPr>
        <p:spPr>
          <a:xfrm>
            <a:off x="1763688" y="5229200"/>
            <a:ext cx="504056"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4,75</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cxnSp>
        <p:nvCxnSpPr>
          <p:cNvPr id="21" name="Egyenes összekötő 20"/>
          <p:cNvCxnSpPr/>
          <p:nvPr/>
        </p:nvCxnSpPr>
        <p:spPr>
          <a:xfrm>
            <a:off x="7246800" y="5157192"/>
            <a:ext cx="0" cy="28803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 name="Cím 2"/>
          <p:cNvSpPr>
            <a:spLocks noGrp="1"/>
          </p:cNvSpPr>
          <p:nvPr>
            <p:ph type="title"/>
          </p:nvPr>
        </p:nvSpPr>
        <p:spPr/>
        <p:txBody>
          <a:bodyPr/>
          <a:lstStyle/>
          <a:p>
            <a:r>
              <a:rPr lang="en-US" altLang="hu-HU" dirty="0"/>
              <a:t>Uniform pricing</a:t>
            </a:r>
            <a:endParaRPr lang="en-GB" dirty="0"/>
          </a:p>
        </p:txBody>
      </p:sp>
    </p:spTree>
    <p:extLst>
      <p:ext uri="{BB962C8B-B14F-4D97-AF65-F5344CB8AC3E}">
        <p14:creationId xmlns:p14="http://schemas.microsoft.com/office/powerpoint/2010/main" val="17487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down)">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down)">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down)">
                                      <p:cBhvr>
                                        <p:cTn id="32" dur="500"/>
                                        <p:tgtEl>
                                          <p:spTgt spid="30"/>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 calcmode="lin" valueType="num">
                                      <p:cBhvr additive="base">
                                        <p:cTn id="35" dur="500" fill="hold"/>
                                        <p:tgtEl>
                                          <p:spTgt spid="36"/>
                                        </p:tgtEl>
                                        <p:attrNameLst>
                                          <p:attrName>ppt_x</p:attrName>
                                        </p:attrNameLst>
                                      </p:cBhvr>
                                      <p:tavLst>
                                        <p:tav tm="0">
                                          <p:val>
                                            <p:strVal val="#ppt_x"/>
                                          </p:val>
                                        </p:tav>
                                        <p:tav tm="100000">
                                          <p:val>
                                            <p:strVal val="#ppt_x"/>
                                          </p:val>
                                        </p:tav>
                                      </p:tavLst>
                                    </p:anim>
                                    <p:anim calcmode="lin" valueType="num">
                                      <p:cBhvr additive="base">
                                        <p:cTn id="36" dur="500" fill="hold"/>
                                        <p:tgtEl>
                                          <p:spTgt spid="3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ppt_x"/>
                                          </p:val>
                                        </p:tav>
                                        <p:tav tm="100000">
                                          <p:val>
                                            <p:strVal val="#ppt_x"/>
                                          </p:val>
                                        </p:tav>
                                      </p:tavLst>
                                    </p:anim>
                                    <p:anim calcmode="lin" valueType="num">
                                      <p:cBhvr additive="base">
                                        <p:cTn id="40" dur="500" fill="hold"/>
                                        <p:tgtEl>
                                          <p:spTgt spid="3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up)">
                                      <p:cBhvr>
                                        <p:cTn id="49" dur="500"/>
                                        <p:tgtEl>
                                          <p:spTgt spid="38"/>
                                        </p:tgtEl>
                                      </p:cBhvr>
                                    </p:animEffect>
                                  </p:childTnLst>
                                </p:cTn>
                              </p:par>
                              <p:par>
                                <p:cTn id="50" presetID="22" presetClass="entr" presetSubtype="1" fill="hold"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wipe(up)">
                                      <p:cBhvr>
                                        <p:cTn id="52" dur="500"/>
                                        <p:tgtEl>
                                          <p:spTgt spid="3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wipe(down)">
                                      <p:cBhvr>
                                        <p:cTn id="57" dur="500"/>
                                        <p:tgtEl>
                                          <p:spTgt spid="40"/>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down)">
                                      <p:cBhvr>
                                        <p:cTn id="6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34" grpId="0"/>
      <p:bldP spid="35" grpId="0"/>
      <p:bldP spid="36" grpId="0"/>
      <p:bldP spid="39" grpId="0"/>
      <p:bldP spid="40" grpId="0"/>
      <p:bldP spid="4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ltLang="hu-HU" dirty="0"/>
              <a:t>Third degree price discrimination</a:t>
            </a:r>
            <a:endParaRPr lang="en-US" dirty="0"/>
          </a:p>
        </p:txBody>
      </p:sp>
      <p:graphicFrame>
        <p:nvGraphicFramePr>
          <p:cNvPr id="6" name="Tartalom helye 5"/>
          <p:cNvGraphicFramePr>
            <a:graphicFrameLocks noGrp="1"/>
          </p:cNvGraphicFramePr>
          <p:nvPr>
            <p:ph sz="quarter" idx="2"/>
            <p:extLst>
              <p:ext uri="{D42A27DB-BD31-4B8C-83A1-F6EECF244321}">
                <p14:modId xmlns:p14="http://schemas.microsoft.com/office/powerpoint/2010/main" val="2590744166"/>
              </p:ext>
            </p:extLst>
          </p:nvPr>
        </p:nvGraphicFramePr>
        <p:xfrm>
          <a:off x="18320" y="1556792"/>
          <a:ext cx="3240360" cy="5040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rtalom helye 5"/>
          <p:cNvGraphicFramePr>
            <a:graphicFrameLocks noGrp="1"/>
          </p:cNvGraphicFramePr>
          <p:nvPr>
            <p:ph sz="quarter" idx="2"/>
            <p:extLst>
              <p:ext uri="{D42A27DB-BD31-4B8C-83A1-F6EECF244321}">
                <p14:modId xmlns:p14="http://schemas.microsoft.com/office/powerpoint/2010/main" val="788149630"/>
              </p:ext>
            </p:extLst>
          </p:nvPr>
        </p:nvGraphicFramePr>
        <p:xfrm>
          <a:off x="2790628" y="1556792"/>
          <a:ext cx="3240360" cy="5040560"/>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Egyenes összekötő 19"/>
          <p:cNvCxnSpPr/>
          <p:nvPr/>
        </p:nvCxnSpPr>
        <p:spPr>
          <a:xfrm>
            <a:off x="6631200" y="4005064"/>
            <a:ext cx="0" cy="360040"/>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3" name="Objektum 22"/>
          <p:cNvGraphicFramePr>
            <a:graphicFrameLocks noChangeAspect="1"/>
          </p:cNvGraphicFramePr>
          <p:nvPr>
            <p:extLst/>
          </p:nvPr>
        </p:nvGraphicFramePr>
        <p:xfrm>
          <a:off x="1115616" y="2060848"/>
          <a:ext cx="1457532" cy="965200"/>
        </p:xfrm>
        <a:graphic>
          <a:graphicData uri="http://schemas.openxmlformats.org/presentationml/2006/ole">
            <mc:AlternateContent xmlns:mc="http://schemas.openxmlformats.org/markup-compatibility/2006">
              <mc:Choice xmlns:v="urn:schemas-microsoft-com:vml" Requires="v">
                <p:oleObj spid="_x0000_s35877" name="Equation" r:id="rId5" imgW="977760" imgH="647640" progId="Equation.3">
                  <p:embed/>
                </p:oleObj>
              </mc:Choice>
              <mc:Fallback>
                <p:oleObj name="Equation" r:id="rId5" imgW="977760" imgH="647640" progId="Equation.3">
                  <p:embed/>
                  <p:pic>
                    <p:nvPicPr>
                      <p:cNvPr id="23" name="Objektum 22"/>
                      <p:cNvPicPr>
                        <a:picLocks noChangeAspect="1" noChangeArrowheads="1"/>
                      </p:cNvPicPr>
                      <p:nvPr/>
                    </p:nvPicPr>
                    <p:blipFill>
                      <a:blip r:embed="rId6"/>
                      <a:srcRect/>
                      <a:stretch>
                        <a:fillRect/>
                      </a:stretch>
                    </p:blipFill>
                    <p:spPr bwMode="auto">
                      <a:xfrm>
                        <a:off x="1115616" y="2060848"/>
                        <a:ext cx="1457532" cy="965200"/>
                      </a:xfrm>
                      <a:prstGeom prst="rect">
                        <a:avLst/>
                      </a:prstGeom>
                      <a:noFill/>
                      <a:ln>
                        <a:noFill/>
                      </a:ln>
                      <a:effectLst/>
                    </p:spPr>
                  </p:pic>
                </p:oleObj>
              </mc:Fallback>
            </mc:AlternateContent>
          </a:graphicData>
        </a:graphic>
      </p:graphicFrame>
      <p:graphicFrame>
        <p:nvGraphicFramePr>
          <p:cNvPr id="24" name="Objektum 23"/>
          <p:cNvGraphicFramePr>
            <a:graphicFrameLocks noChangeAspect="1"/>
          </p:cNvGraphicFramePr>
          <p:nvPr>
            <p:extLst/>
          </p:nvPr>
        </p:nvGraphicFramePr>
        <p:xfrm>
          <a:off x="3590925" y="2060575"/>
          <a:ext cx="1514475" cy="965200"/>
        </p:xfrm>
        <a:graphic>
          <a:graphicData uri="http://schemas.openxmlformats.org/presentationml/2006/ole">
            <mc:AlternateContent xmlns:mc="http://schemas.openxmlformats.org/markup-compatibility/2006">
              <mc:Choice xmlns:v="urn:schemas-microsoft-com:vml" Requires="v">
                <p:oleObj spid="_x0000_s35878" name="Equation" r:id="rId7" imgW="1015920" imgH="647640" progId="Equation.3">
                  <p:embed/>
                </p:oleObj>
              </mc:Choice>
              <mc:Fallback>
                <p:oleObj name="Equation" r:id="rId7" imgW="1015920" imgH="647640" progId="Equation.3">
                  <p:embed/>
                  <p:pic>
                    <p:nvPicPr>
                      <p:cNvPr id="24" name="Objektum 23"/>
                      <p:cNvPicPr>
                        <a:picLocks noChangeAspect="1" noChangeArrowheads="1"/>
                      </p:cNvPicPr>
                      <p:nvPr/>
                    </p:nvPicPr>
                    <p:blipFill>
                      <a:blip r:embed="rId8"/>
                      <a:srcRect/>
                      <a:stretch>
                        <a:fillRect/>
                      </a:stretch>
                    </p:blipFill>
                    <p:spPr bwMode="auto">
                      <a:xfrm>
                        <a:off x="3590925" y="2060575"/>
                        <a:ext cx="1514475"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0" name="Egyenes összekötő 29"/>
          <p:cNvCxnSpPr/>
          <p:nvPr/>
        </p:nvCxnSpPr>
        <p:spPr>
          <a:xfrm flipH="1">
            <a:off x="3491880" y="4293096"/>
            <a:ext cx="612120"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Szövegdoboz 34"/>
          <p:cNvSpPr txBox="1"/>
          <p:nvPr/>
        </p:nvSpPr>
        <p:spPr>
          <a:xfrm>
            <a:off x="3150000" y="4091521"/>
            <a:ext cx="341880"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14</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cxnSp>
        <p:nvCxnSpPr>
          <p:cNvPr id="37" name="Egyenes összekötő 36"/>
          <p:cNvCxnSpPr/>
          <p:nvPr/>
        </p:nvCxnSpPr>
        <p:spPr>
          <a:xfrm>
            <a:off x="4104000" y="4293096"/>
            <a:ext cx="0" cy="11521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Egyenes összekötő 37"/>
          <p:cNvCxnSpPr/>
          <p:nvPr/>
        </p:nvCxnSpPr>
        <p:spPr>
          <a:xfrm>
            <a:off x="1663200" y="3789040"/>
            <a:ext cx="0" cy="16471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flipH="1">
            <a:off x="755576" y="3789040"/>
            <a:ext cx="907624"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Szövegdoboz 25"/>
          <p:cNvSpPr txBox="1"/>
          <p:nvPr/>
        </p:nvSpPr>
        <p:spPr>
          <a:xfrm>
            <a:off x="1475656" y="5240233"/>
            <a:ext cx="252028"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4</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
        <p:nvSpPr>
          <p:cNvPr id="28" name="Szövegdoboz 27"/>
          <p:cNvSpPr txBox="1"/>
          <p:nvPr/>
        </p:nvSpPr>
        <p:spPr>
          <a:xfrm>
            <a:off x="3779912" y="5229200"/>
            <a:ext cx="396044"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hu-HU"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2,5</a:t>
            </a:r>
            <a:endParaRPr kumimoji="0" lang="hu-HU"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12" name="Objektum 11"/>
          <p:cNvGraphicFramePr>
            <a:graphicFrameLocks noChangeAspect="1"/>
          </p:cNvGraphicFramePr>
          <p:nvPr>
            <p:extLst/>
          </p:nvPr>
        </p:nvGraphicFramePr>
        <p:xfrm>
          <a:off x="1688108" y="3180010"/>
          <a:ext cx="1155700" cy="681038"/>
        </p:xfrm>
        <a:graphic>
          <a:graphicData uri="http://schemas.openxmlformats.org/presentationml/2006/ole">
            <mc:AlternateContent xmlns:mc="http://schemas.openxmlformats.org/markup-compatibility/2006">
              <mc:Choice xmlns:v="urn:schemas-microsoft-com:vml" Requires="v">
                <p:oleObj spid="_x0000_s35879" name="Equation" r:id="rId9" imgW="774360" imgH="457200" progId="Equation.3">
                  <p:embed/>
                </p:oleObj>
              </mc:Choice>
              <mc:Fallback>
                <p:oleObj name="Equation" r:id="rId9" imgW="774360" imgH="457200" progId="Equation.3">
                  <p:embed/>
                  <p:pic>
                    <p:nvPicPr>
                      <p:cNvPr id="12" name="Objektum 11"/>
                      <p:cNvPicPr>
                        <a:picLocks noChangeAspect="1" noChangeArrowheads="1"/>
                      </p:cNvPicPr>
                      <p:nvPr/>
                    </p:nvPicPr>
                    <p:blipFill>
                      <a:blip r:embed="rId10"/>
                      <a:srcRect/>
                      <a:stretch>
                        <a:fillRect/>
                      </a:stretch>
                    </p:blipFill>
                    <p:spPr bwMode="auto">
                      <a:xfrm>
                        <a:off x="1688108" y="3180010"/>
                        <a:ext cx="11557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ktum 12"/>
          <p:cNvGraphicFramePr>
            <a:graphicFrameLocks noChangeAspect="1"/>
          </p:cNvGraphicFramePr>
          <p:nvPr>
            <p:extLst/>
          </p:nvPr>
        </p:nvGraphicFramePr>
        <p:xfrm>
          <a:off x="4122738" y="3684588"/>
          <a:ext cx="1192212" cy="681037"/>
        </p:xfrm>
        <a:graphic>
          <a:graphicData uri="http://schemas.openxmlformats.org/presentationml/2006/ole">
            <mc:AlternateContent xmlns:mc="http://schemas.openxmlformats.org/markup-compatibility/2006">
              <mc:Choice xmlns:v="urn:schemas-microsoft-com:vml" Requires="v">
                <p:oleObj spid="_x0000_s35880" name="Equation" r:id="rId11" imgW="799920" imgH="457200" progId="Equation.3">
                  <p:embed/>
                </p:oleObj>
              </mc:Choice>
              <mc:Fallback>
                <p:oleObj name="Equation" r:id="rId11" imgW="799920" imgH="457200" progId="Equation.3">
                  <p:embed/>
                  <p:pic>
                    <p:nvPicPr>
                      <p:cNvPr id="13" name="Objektum 12"/>
                      <p:cNvPicPr>
                        <a:picLocks noChangeAspect="1" noChangeArrowheads="1"/>
                      </p:cNvPicPr>
                      <p:nvPr/>
                    </p:nvPicPr>
                    <p:blipFill>
                      <a:blip r:embed="rId12"/>
                      <a:srcRect/>
                      <a:stretch>
                        <a:fillRect/>
                      </a:stretch>
                    </p:blipFill>
                    <p:spPr bwMode="auto">
                      <a:xfrm>
                        <a:off x="4122738" y="3684588"/>
                        <a:ext cx="1192212"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ktum 13"/>
          <p:cNvGraphicFramePr>
            <a:graphicFrameLocks noChangeAspect="1"/>
          </p:cNvGraphicFramePr>
          <p:nvPr>
            <p:extLst>
              <p:ext uri="{D42A27DB-BD31-4B8C-83A1-F6EECF244321}">
                <p14:modId xmlns:p14="http://schemas.microsoft.com/office/powerpoint/2010/main" val="1136104432"/>
              </p:ext>
            </p:extLst>
          </p:nvPr>
        </p:nvGraphicFramePr>
        <p:xfrm>
          <a:off x="5710238" y="1328555"/>
          <a:ext cx="2944812" cy="1662112"/>
        </p:xfrm>
        <a:graphic>
          <a:graphicData uri="http://schemas.openxmlformats.org/presentationml/2006/ole">
            <mc:AlternateContent xmlns:mc="http://schemas.openxmlformats.org/markup-compatibility/2006">
              <mc:Choice xmlns:v="urn:schemas-microsoft-com:vml" Requires="v">
                <p:oleObj spid="_x0000_s35881" name="Equation" r:id="rId13" imgW="1574640" imgH="888840" progId="Equation.3">
                  <p:embed/>
                </p:oleObj>
              </mc:Choice>
              <mc:Fallback>
                <p:oleObj name="Equation" r:id="rId13" imgW="1574640" imgH="888840" progId="Equation.3">
                  <p:embed/>
                  <p:pic>
                    <p:nvPicPr>
                      <p:cNvPr id="14" name="Objektum 13"/>
                      <p:cNvPicPr>
                        <a:picLocks noChangeAspect="1" noChangeArrowheads="1"/>
                      </p:cNvPicPr>
                      <p:nvPr/>
                    </p:nvPicPr>
                    <p:blipFill>
                      <a:blip r:embed="rId14"/>
                      <a:srcRect/>
                      <a:stretch>
                        <a:fillRect/>
                      </a:stretch>
                    </p:blipFill>
                    <p:spPr bwMode="auto">
                      <a:xfrm>
                        <a:off x="5710238" y="1328555"/>
                        <a:ext cx="2944812" cy="1662112"/>
                      </a:xfrm>
                      <a:prstGeom prst="rect">
                        <a:avLst/>
                      </a:prstGeom>
                      <a:noFill/>
                      <a:ln>
                        <a:noFill/>
                      </a:ln>
                    </p:spPr>
                  </p:pic>
                </p:oleObj>
              </mc:Fallback>
            </mc:AlternateContent>
          </a:graphicData>
        </a:graphic>
      </p:graphicFrame>
      <p:graphicFrame>
        <p:nvGraphicFramePr>
          <p:cNvPr id="3" name="Objektum 2"/>
          <p:cNvGraphicFramePr>
            <a:graphicFrameLocks noChangeAspect="1"/>
          </p:cNvGraphicFramePr>
          <p:nvPr>
            <p:extLst>
              <p:ext uri="{D42A27DB-BD31-4B8C-83A1-F6EECF244321}">
                <p14:modId xmlns:p14="http://schemas.microsoft.com/office/powerpoint/2010/main" val="95936404"/>
              </p:ext>
            </p:extLst>
          </p:nvPr>
        </p:nvGraphicFramePr>
        <p:xfrm>
          <a:off x="6789738" y="5084763"/>
          <a:ext cx="1238250" cy="379412"/>
        </p:xfrm>
        <a:graphic>
          <a:graphicData uri="http://schemas.openxmlformats.org/presentationml/2006/ole">
            <mc:AlternateContent xmlns:mc="http://schemas.openxmlformats.org/markup-compatibility/2006">
              <mc:Choice xmlns:v="urn:schemas-microsoft-com:vml" Requires="v">
                <p:oleObj spid="_x0000_s35882" name="Equation" r:id="rId15" imgW="660240" imgH="203040" progId="Equation.3">
                  <p:embed/>
                </p:oleObj>
              </mc:Choice>
              <mc:Fallback>
                <p:oleObj name="Equation" r:id="rId15" imgW="660240" imgH="203040" progId="Equation.3">
                  <p:embed/>
                  <p:pic>
                    <p:nvPicPr>
                      <p:cNvPr id="3" name="Objektum 2"/>
                      <p:cNvPicPr>
                        <a:picLocks noChangeAspect="1" noChangeArrowheads="1"/>
                      </p:cNvPicPr>
                      <p:nvPr/>
                    </p:nvPicPr>
                    <p:blipFill>
                      <a:blip r:embed="rId16"/>
                      <a:srcRect/>
                      <a:stretch>
                        <a:fillRect/>
                      </a:stretch>
                    </p:blipFill>
                    <p:spPr bwMode="auto">
                      <a:xfrm>
                        <a:off x="6789738" y="5084763"/>
                        <a:ext cx="123825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ktum 3"/>
          <p:cNvGraphicFramePr>
            <a:graphicFrameLocks noChangeAspect="1"/>
          </p:cNvGraphicFramePr>
          <p:nvPr>
            <p:extLst>
              <p:ext uri="{D42A27DB-BD31-4B8C-83A1-F6EECF244321}">
                <p14:modId xmlns:p14="http://schemas.microsoft.com/office/powerpoint/2010/main" val="1681377015"/>
              </p:ext>
            </p:extLst>
          </p:nvPr>
        </p:nvGraphicFramePr>
        <p:xfrm>
          <a:off x="5710238" y="3165475"/>
          <a:ext cx="3300412" cy="1662113"/>
        </p:xfrm>
        <a:graphic>
          <a:graphicData uri="http://schemas.openxmlformats.org/presentationml/2006/ole">
            <mc:AlternateContent xmlns:mc="http://schemas.openxmlformats.org/markup-compatibility/2006">
              <mc:Choice xmlns:v="urn:schemas-microsoft-com:vml" Requires="v">
                <p:oleObj spid="_x0000_s35883" name="Equation" r:id="rId17" imgW="1765080" imgH="888840" progId="Equation.3">
                  <p:embed/>
                </p:oleObj>
              </mc:Choice>
              <mc:Fallback>
                <p:oleObj name="Equation" r:id="rId17" imgW="1765080" imgH="888840" progId="Equation.3">
                  <p:embed/>
                  <p:pic>
                    <p:nvPicPr>
                      <p:cNvPr id="4" name="Objektum 3"/>
                      <p:cNvPicPr>
                        <a:picLocks noChangeAspect="1" noChangeArrowheads="1"/>
                      </p:cNvPicPr>
                      <p:nvPr/>
                    </p:nvPicPr>
                    <p:blipFill>
                      <a:blip r:embed="rId18"/>
                      <a:srcRect/>
                      <a:stretch>
                        <a:fillRect/>
                      </a:stretch>
                    </p:blipFill>
                    <p:spPr bwMode="auto">
                      <a:xfrm>
                        <a:off x="5710238" y="3165475"/>
                        <a:ext cx="3300412"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7398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par>
                                <p:cTn id="12" presetID="22" presetClass="entr" presetSubtype="4" fill="hold" nodeType="with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down)">
                                      <p:cBhvr>
                                        <p:cTn id="14" dur="500"/>
                                        <p:tgtEl>
                                          <p:spTgt spid="38"/>
                                        </p:tgtEl>
                                      </p:cBhvr>
                                    </p:animEffect>
                                  </p:childTnLst>
                                </p:cTn>
                              </p:par>
                            </p:childTnLst>
                          </p:cTn>
                        </p:par>
                        <p:par>
                          <p:cTn id="15" fill="hold">
                            <p:stCondLst>
                              <p:cond delay="500"/>
                            </p:stCondLst>
                            <p:childTnLst>
                              <p:par>
                                <p:cTn id="16" presetID="22" presetClass="entr" presetSubtype="2"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right)">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down)">
                                      <p:cBhvr>
                                        <p:cTn id="27" dur="500"/>
                                        <p:tgtEl>
                                          <p:spTgt spid="28"/>
                                        </p:tgtEl>
                                      </p:cBhvr>
                                    </p:animEffect>
                                  </p:childTnLst>
                                </p:cTn>
                              </p:par>
                              <p:par>
                                <p:cTn id="28" presetID="22" presetClass="entr" presetSubtype="4" fill="hold"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down)">
                                      <p:cBhvr>
                                        <p:cTn id="30" dur="500"/>
                                        <p:tgtEl>
                                          <p:spTgt spid="37"/>
                                        </p:tgtEl>
                                      </p:cBhvr>
                                    </p:animEffect>
                                  </p:childTnLst>
                                </p:cTn>
                              </p:par>
                            </p:childTnLst>
                          </p:cTn>
                        </p:par>
                        <p:par>
                          <p:cTn id="31" fill="hold">
                            <p:stCondLst>
                              <p:cond delay="500"/>
                            </p:stCondLst>
                            <p:childTnLst>
                              <p:par>
                                <p:cTn id="32" presetID="22" presetClass="entr" presetSubtype="2"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right)">
                                      <p:cBhvr>
                                        <p:cTn id="34" dur="500"/>
                                        <p:tgtEl>
                                          <p:spTgt spid="30"/>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down)">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6" grpId="0"/>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hu-HU" smtClean="0"/>
              <a:t>The multiplant monopolist (1)</a:t>
            </a:r>
          </a:p>
        </p:txBody>
      </p:sp>
      <p:sp>
        <p:nvSpPr>
          <p:cNvPr id="26627" name="Rectangle 3"/>
          <p:cNvSpPr>
            <a:spLocks noGrp="1" noChangeArrowheads="1"/>
          </p:cNvSpPr>
          <p:nvPr>
            <p:ph type="body" idx="1"/>
          </p:nvPr>
        </p:nvSpPr>
        <p:spPr/>
        <p:txBody>
          <a:bodyPr/>
          <a:lstStyle/>
          <a:p>
            <a:pPr marL="609600" indent="-609600" eaLnBrk="1" hangingPunct="1"/>
            <a:r>
              <a:rPr lang="en-US" altLang="hu-HU" sz="2400" smtClean="0"/>
              <a:t>The problems of the monopolist:</a:t>
            </a:r>
          </a:p>
          <a:p>
            <a:pPr marL="609600" indent="-609600" eaLnBrk="1" hangingPunct="1">
              <a:buFontTx/>
              <a:buAutoNum type="arabicParenBoth"/>
            </a:pPr>
            <a:r>
              <a:rPr lang="en-US" altLang="hu-HU" sz="2400" smtClean="0"/>
              <a:t>How much should </a:t>
            </a:r>
            <a:r>
              <a:rPr lang="hu-HU" altLang="hu-HU" sz="2400" smtClean="0"/>
              <a:t>s</a:t>
            </a:r>
            <a:r>
              <a:rPr lang="en-US" altLang="hu-HU" sz="2400" smtClean="0"/>
              <a:t>he produce?</a:t>
            </a:r>
          </a:p>
          <a:p>
            <a:pPr marL="609600" indent="-609600" eaLnBrk="1" hangingPunct="1">
              <a:buFontTx/>
              <a:buAutoNum type="arabicParenBoth"/>
            </a:pPr>
            <a:r>
              <a:rPr lang="en-US" altLang="hu-HU" sz="2400" smtClean="0"/>
              <a:t>How much of the total output should be produced by each plant?</a:t>
            </a:r>
          </a:p>
          <a:p>
            <a:pPr marL="609600" indent="-609600" eaLnBrk="1" hangingPunct="1">
              <a:buFontTx/>
              <a:buAutoNum type="arabicParenBoth"/>
            </a:pPr>
            <a:r>
              <a:rPr lang="en-US" altLang="hu-HU" sz="2400" smtClean="0"/>
              <a:t>How many plants are optimal?</a:t>
            </a:r>
          </a:p>
          <a:p>
            <a:pPr marL="609600" indent="-609600" eaLnBrk="1" hangingPunct="1"/>
            <a:r>
              <a:rPr lang="en-US" altLang="hu-HU" sz="2400" smtClean="0"/>
              <a:t>If the cost functions of the plants are identical, one plant would do the job</a:t>
            </a:r>
          </a:p>
          <a:p>
            <a:pPr marL="609600" indent="-609600" eaLnBrk="1" hangingPunct="1"/>
            <a:r>
              <a:rPr lang="en-US" altLang="hu-HU" sz="2400" smtClean="0"/>
              <a:t>If MC</a:t>
            </a:r>
            <a:r>
              <a:rPr lang="en-US" altLang="hu-HU" sz="2400" baseline="-25000" smtClean="0"/>
              <a:t>1</a:t>
            </a:r>
            <a:r>
              <a:rPr lang="en-US" altLang="hu-HU" sz="2400" smtClean="0"/>
              <a:t> &lt; MC</a:t>
            </a:r>
            <a:r>
              <a:rPr lang="en-US" altLang="hu-HU" sz="2400" baseline="-25000" smtClean="0"/>
              <a:t>2</a:t>
            </a:r>
            <a:r>
              <a:rPr lang="en-US" altLang="hu-HU" sz="2400" smtClean="0"/>
              <a:t> &lt; …&lt; MC</a:t>
            </a:r>
            <a:r>
              <a:rPr lang="en-US" altLang="hu-HU" sz="2400" baseline="-25000" smtClean="0"/>
              <a:t>n</a:t>
            </a:r>
            <a:r>
              <a:rPr lang="en-US" altLang="hu-HU" sz="2400" smtClean="0"/>
              <a:t>, the optimum condition is:</a:t>
            </a:r>
          </a:p>
          <a:p>
            <a:pPr marL="609600" indent="-609600" eaLnBrk="1" hangingPunct="1">
              <a:buFontTx/>
              <a:buNone/>
            </a:pPr>
            <a:r>
              <a:rPr lang="en-US" altLang="hu-HU" sz="2400" baseline="-25000" smtClean="0"/>
              <a:t>	</a:t>
            </a:r>
            <a:r>
              <a:rPr lang="en-US" altLang="hu-HU" sz="2400" smtClean="0"/>
              <a:t>MR = MC</a:t>
            </a:r>
            <a:r>
              <a:rPr lang="en-US" altLang="hu-HU" sz="2400" baseline="-25000" smtClean="0"/>
              <a:t>i</a:t>
            </a:r>
            <a:r>
              <a:rPr lang="en-US" altLang="hu-HU" sz="2400" smtClean="0"/>
              <a:t>, but MC</a:t>
            </a:r>
            <a:r>
              <a:rPr lang="en-US" altLang="hu-HU" sz="2400" baseline="-25000" smtClean="0"/>
              <a:t>i</a:t>
            </a:r>
            <a:r>
              <a:rPr lang="en-US" altLang="hu-HU" sz="2400" smtClean="0"/>
              <a:t> must equal MC</a:t>
            </a:r>
            <a:r>
              <a:rPr lang="en-US" altLang="hu-HU" sz="2400" baseline="-25000" smtClean="0"/>
              <a:t>j</a:t>
            </a:r>
            <a:r>
              <a:rPr lang="en-US" altLang="hu-HU" sz="2400" smtClean="0"/>
              <a:t> on the margin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77875"/>
          </a:xfrm>
        </p:spPr>
        <p:txBody>
          <a:bodyPr/>
          <a:lstStyle/>
          <a:p>
            <a:pPr eaLnBrk="1" hangingPunct="1"/>
            <a:r>
              <a:rPr lang="en-US" altLang="hu-HU" sz="3600" smtClean="0"/>
              <a:t>The multiplant monopolist (2)</a:t>
            </a:r>
          </a:p>
        </p:txBody>
      </p:sp>
      <p:sp>
        <p:nvSpPr>
          <p:cNvPr id="27651" name="Rectangle 3"/>
          <p:cNvSpPr>
            <a:spLocks noGrp="1" noChangeArrowheads="1"/>
          </p:cNvSpPr>
          <p:nvPr>
            <p:ph type="body" sz="half" idx="1"/>
          </p:nvPr>
        </p:nvSpPr>
        <p:spPr>
          <a:xfrm>
            <a:off x="457200" y="1052513"/>
            <a:ext cx="8002588" cy="5329237"/>
          </a:xfrm>
        </p:spPr>
        <p:txBody>
          <a:bodyPr/>
          <a:lstStyle/>
          <a:p>
            <a:pPr eaLnBrk="1" hangingPunct="1"/>
            <a:r>
              <a:rPr lang="en-US" altLang="hu-HU" sz="2400" smtClean="0"/>
              <a:t>Example</a:t>
            </a:r>
          </a:p>
          <a:p>
            <a:pPr lvl="1" eaLnBrk="1" hangingPunct="1"/>
            <a:r>
              <a:rPr lang="en-US" altLang="hu-HU" sz="2000" smtClean="0"/>
              <a:t>Marginal cost of 2 plants:</a:t>
            </a:r>
          </a:p>
          <a:p>
            <a:pPr lvl="1" eaLnBrk="1" hangingPunct="1"/>
            <a:r>
              <a:rPr lang="en-US" altLang="hu-HU" sz="2000" smtClean="0"/>
              <a:t>Marginal cost of total production:</a:t>
            </a:r>
          </a:p>
          <a:p>
            <a:pPr lvl="1" eaLnBrk="1" hangingPunct="1"/>
            <a:endParaRPr lang="en-US" altLang="hu-HU" sz="2000" smtClean="0"/>
          </a:p>
          <a:p>
            <a:pPr lvl="1" eaLnBrk="1" hangingPunct="1"/>
            <a:endParaRPr lang="en-US" altLang="hu-HU" sz="2000" smtClean="0"/>
          </a:p>
          <a:p>
            <a:pPr lvl="1" eaLnBrk="1" hangingPunct="1"/>
            <a:endParaRPr lang="en-US" altLang="hu-HU" sz="2000" smtClean="0"/>
          </a:p>
          <a:p>
            <a:pPr lvl="1" eaLnBrk="1" hangingPunct="1"/>
            <a:endParaRPr lang="en-US" altLang="hu-HU" sz="2000" smtClean="0"/>
          </a:p>
          <a:p>
            <a:pPr lvl="1" eaLnBrk="1" hangingPunct="1"/>
            <a:r>
              <a:rPr lang="en-US" altLang="hu-HU" sz="2000" smtClean="0"/>
              <a:t>By solving the profit maximization problem we get Q</a:t>
            </a:r>
            <a:r>
              <a:rPr lang="en-US" altLang="hu-HU" sz="2000" baseline="30000" smtClean="0"/>
              <a:t>*</a:t>
            </a:r>
            <a:r>
              <a:rPr lang="en-US" altLang="hu-HU" sz="2000" smtClean="0"/>
              <a:t> </a:t>
            </a:r>
          </a:p>
        </p:txBody>
      </p:sp>
      <p:graphicFrame>
        <p:nvGraphicFramePr>
          <p:cNvPr id="27652" name="Object 4"/>
          <p:cNvGraphicFramePr>
            <a:graphicFrameLocks noGrp="1" noChangeAspect="1"/>
          </p:cNvGraphicFramePr>
          <p:nvPr>
            <p:ph sz="quarter" idx="2"/>
          </p:nvPr>
        </p:nvGraphicFramePr>
        <p:xfrm>
          <a:off x="4067175" y="1557338"/>
          <a:ext cx="3529013" cy="377825"/>
        </p:xfrm>
        <a:graphic>
          <a:graphicData uri="http://schemas.openxmlformats.org/presentationml/2006/ole">
            <mc:AlternateContent xmlns:mc="http://schemas.openxmlformats.org/markup-compatibility/2006">
              <mc:Choice xmlns:v="urn:schemas-microsoft-com:vml" Requires="v">
                <p:oleObj spid="_x0000_s27712" name="Equation" r:id="rId3" imgW="2019300" imgH="215900" progId="Equation.3">
                  <p:embed/>
                </p:oleObj>
              </mc:Choice>
              <mc:Fallback>
                <p:oleObj name="Equation" r:id="rId3" imgW="2019300" imgH="2159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1557338"/>
                        <a:ext cx="3529013" cy="37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6"/>
          <p:cNvGraphicFramePr>
            <a:graphicFrameLocks noGrp="1" noChangeAspect="1"/>
          </p:cNvGraphicFramePr>
          <p:nvPr>
            <p:ph sz="quarter" idx="3"/>
          </p:nvPr>
        </p:nvGraphicFramePr>
        <p:xfrm>
          <a:off x="1403350" y="2276475"/>
          <a:ext cx="4752975" cy="1484313"/>
        </p:xfrm>
        <a:graphic>
          <a:graphicData uri="http://schemas.openxmlformats.org/presentationml/2006/ole">
            <mc:AlternateContent xmlns:mc="http://schemas.openxmlformats.org/markup-compatibility/2006">
              <mc:Choice xmlns:v="urn:schemas-microsoft-com:vml" Requires="v">
                <p:oleObj spid="_x0000_s27713" name="Equation" r:id="rId5" imgW="2844800" imgH="889000" progId="Equation.3">
                  <p:embed/>
                </p:oleObj>
              </mc:Choice>
              <mc:Fallback>
                <p:oleObj name="Equation" r:id="rId5" imgW="2844800" imgH="8890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350" y="2276475"/>
                        <a:ext cx="4752975" cy="148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4" name="Object 9"/>
          <p:cNvGraphicFramePr>
            <a:graphicFrameLocks noChangeAspect="1"/>
          </p:cNvGraphicFramePr>
          <p:nvPr/>
        </p:nvGraphicFramePr>
        <p:xfrm>
          <a:off x="1460500" y="4005263"/>
          <a:ext cx="5072063" cy="2206625"/>
        </p:xfrm>
        <a:graphic>
          <a:graphicData uri="http://schemas.openxmlformats.org/presentationml/2006/ole">
            <mc:AlternateContent xmlns:mc="http://schemas.openxmlformats.org/markup-compatibility/2006">
              <mc:Choice xmlns:v="urn:schemas-microsoft-com:vml" Requires="v">
                <p:oleObj spid="_x0000_s27714" name="Equation" r:id="rId7" imgW="3035300" imgH="1320800" progId="Equation.3">
                  <p:embed/>
                </p:oleObj>
              </mc:Choice>
              <mc:Fallback>
                <p:oleObj name="Equation" r:id="rId7" imgW="3035300" imgH="13208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60500" y="4005263"/>
                        <a:ext cx="5072063" cy="220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hu-HU" sz="3600" smtClean="0"/>
              <a:t>Price discrimination, social welfare and public policy</a:t>
            </a:r>
          </a:p>
        </p:txBody>
      </p:sp>
      <p:sp>
        <p:nvSpPr>
          <p:cNvPr id="28675" name="Rectangle 3"/>
          <p:cNvSpPr>
            <a:spLocks noGrp="1" noChangeArrowheads="1"/>
          </p:cNvSpPr>
          <p:nvPr>
            <p:ph type="body" idx="1"/>
          </p:nvPr>
        </p:nvSpPr>
        <p:spPr/>
        <p:txBody>
          <a:bodyPr/>
          <a:lstStyle/>
          <a:p>
            <a:pPr eaLnBrk="1" hangingPunct="1"/>
            <a:r>
              <a:rPr lang="en-US" altLang="hu-HU" sz="2800" smtClean="0"/>
              <a:t>Is price discrimination always harmful to consumers?</a:t>
            </a:r>
          </a:p>
          <a:p>
            <a:pPr eaLnBrk="1" hangingPunct="1"/>
            <a:r>
              <a:rPr lang="en-US" altLang="hu-HU" sz="2800" smtClean="0"/>
              <a:t>Third degree pd may reduce efficiency, for it applies uniform pricing to different markets</a:t>
            </a:r>
          </a:p>
          <a:p>
            <a:pPr eaLnBrk="1" hangingPunct="1"/>
            <a:r>
              <a:rPr lang="en-US" altLang="hu-HU" sz="2800" smtClean="0"/>
              <a:t>Efficiency may be improved but income distribution may become more unequal</a:t>
            </a:r>
          </a:p>
          <a:p>
            <a:pPr eaLnBrk="1" hangingPunct="1"/>
            <a:r>
              <a:rPr lang="en-US" altLang="hu-HU" sz="2800" smtClean="0"/>
              <a:t>The Robinson-Patman Act and price discrimination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3563938" y="4974947"/>
            <a:ext cx="4135239" cy="2092881"/>
          </a:xfrm>
          <a:prstGeom prst="rect">
            <a:avLst/>
          </a:prstGeom>
          <a:noFill/>
        </p:spPr>
        <p:txBody>
          <a:bodyPr wrap="square" rtlCol="0">
            <a:spAutoFit/>
          </a:bodyPr>
          <a:lstStyle/>
          <a:p>
            <a:pPr marL="365125" indent="-282575" eaLnBrk="0" hangingPunct="0">
              <a:lnSpc>
                <a:spcPct val="80000"/>
              </a:lnSpc>
              <a:spcBef>
                <a:spcPts val="600"/>
              </a:spcBef>
              <a:buClr>
                <a:schemeClr val="accent1"/>
              </a:buClr>
              <a:buSzPct val="80000"/>
              <a:buFont typeface="Wingdings 2" pitchFamily="18" charset="2"/>
              <a:buChar char=""/>
            </a:pPr>
            <a:r>
              <a:rPr lang="en-US" sz="2000" dirty="0" smtClean="0">
                <a:latin typeface="+mn-lt"/>
              </a:rPr>
              <a:t>The rational firm would never produce a higher quantity of output than </a:t>
            </a:r>
            <a:r>
              <a:rPr lang="en-US" sz="2000" dirty="0" err="1" smtClean="0"/>
              <a:t>Q</a:t>
            </a:r>
            <a:r>
              <a:rPr lang="en-US" sz="2000" baseline="-25000" dirty="0" err="1" smtClean="0"/>
              <a:t>η</a:t>
            </a:r>
            <a:r>
              <a:rPr lang="en-US" sz="2000" baseline="-25000" dirty="0" smtClean="0"/>
              <a:t>=1</a:t>
            </a:r>
            <a:r>
              <a:rPr lang="en-US" sz="2000" dirty="0" smtClean="0">
                <a:latin typeface="+mn-lt"/>
              </a:rPr>
              <a:t>, as the total revenue decreases for higher quantities.   As for all positive q-s, the profit would also decrease as revenue decreases.       </a:t>
            </a:r>
          </a:p>
          <a:p>
            <a:endParaRPr lang="en-US" dirty="0"/>
          </a:p>
        </p:txBody>
      </p:sp>
      <p:sp>
        <p:nvSpPr>
          <p:cNvPr id="103479" name="Rectangle 2"/>
          <p:cNvSpPr>
            <a:spLocks noGrp="1"/>
          </p:cNvSpPr>
          <p:nvPr>
            <p:ph type="title" idx="4294967295"/>
          </p:nvPr>
        </p:nvSpPr>
        <p:spPr bwMode="auto">
          <a:xfrm>
            <a:off x="0" y="0"/>
            <a:ext cx="9144000" cy="1143000"/>
          </a:xfrm>
          <a:noFill/>
        </p:spPr>
        <p:txBody>
          <a:bodyPr vert="horz" wrap="square" lIns="91440" tIns="45720" rIns="91440" bIns="45720" numCol="1" anchorCtr="0" compatLnSpc="1">
            <a:prstTxWarp prst="textNoShape">
              <a:avLst/>
            </a:prstTxWarp>
            <a:normAutofit fontScale="90000"/>
          </a:bodyPr>
          <a:lstStyle/>
          <a:p>
            <a:r>
              <a:rPr lang="en-US" sz="3900" dirty="0" smtClean="0">
                <a:effectLst/>
              </a:rPr>
              <a:t>Reminder: Marginal revenue, markup pricing</a:t>
            </a:r>
          </a:p>
        </p:txBody>
      </p:sp>
      <p:sp>
        <p:nvSpPr>
          <p:cNvPr id="103480" name="Rectangle 3"/>
          <p:cNvSpPr>
            <a:spLocks noGrp="1"/>
          </p:cNvSpPr>
          <p:nvPr>
            <p:ph type="body" idx="4294967295"/>
          </p:nvPr>
        </p:nvSpPr>
        <p:spPr>
          <a:xfrm>
            <a:off x="3629025" y="1052513"/>
            <a:ext cx="5514975" cy="3063875"/>
          </a:xfrm>
        </p:spPr>
        <p:txBody>
          <a:bodyPr/>
          <a:lstStyle/>
          <a:p>
            <a:pPr>
              <a:lnSpc>
                <a:spcPct val="80000"/>
              </a:lnSpc>
            </a:pPr>
            <a:r>
              <a:rPr lang="en-US" sz="2000" dirty="0" smtClean="0"/>
              <a:t>The marginal revenue of the firm:</a:t>
            </a:r>
          </a:p>
          <a:p>
            <a:pPr>
              <a:lnSpc>
                <a:spcPct val="15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r>
              <a:rPr lang="en-US" sz="2000" dirty="0" smtClean="0"/>
              <a:t>As (MR=MC) is a necessary condition for optimality, this formula can be used to determine the optimum price:</a:t>
            </a:r>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a:p>
            <a:pPr>
              <a:lnSpc>
                <a:spcPct val="80000"/>
              </a:lnSpc>
            </a:pPr>
            <a:endParaRPr lang="en-US" sz="2000" dirty="0" smtClean="0"/>
          </a:p>
        </p:txBody>
      </p:sp>
      <p:sp>
        <p:nvSpPr>
          <p:cNvPr id="103481" name="Line 4"/>
          <p:cNvSpPr>
            <a:spLocks noChangeShapeType="1"/>
          </p:cNvSpPr>
          <p:nvPr/>
        </p:nvSpPr>
        <p:spPr bwMode="auto">
          <a:xfrm flipV="1">
            <a:off x="1258888" y="1341438"/>
            <a:ext cx="0" cy="2592387"/>
          </a:xfrm>
          <a:prstGeom prst="line">
            <a:avLst/>
          </a:prstGeom>
          <a:noFill/>
          <a:ln w="9525">
            <a:solidFill>
              <a:schemeClr val="tx1"/>
            </a:solidFill>
            <a:round/>
            <a:headEnd/>
            <a:tailEnd type="triangle" w="med" len="med"/>
          </a:ln>
        </p:spPr>
        <p:txBody>
          <a:bodyPr/>
          <a:lstStyle/>
          <a:p>
            <a:endParaRPr lang="en-US" dirty="0"/>
          </a:p>
        </p:txBody>
      </p:sp>
      <p:sp>
        <p:nvSpPr>
          <p:cNvPr id="103482" name="Line 5"/>
          <p:cNvSpPr>
            <a:spLocks noChangeShapeType="1"/>
          </p:cNvSpPr>
          <p:nvPr/>
        </p:nvSpPr>
        <p:spPr bwMode="auto">
          <a:xfrm>
            <a:off x="1258888" y="3933825"/>
            <a:ext cx="2592387" cy="0"/>
          </a:xfrm>
          <a:prstGeom prst="line">
            <a:avLst/>
          </a:prstGeom>
          <a:noFill/>
          <a:ln w="9525">
            <a:solidFill>
              <a:schemeClr val="tx1"/>
            </a:solidFill>
            <a:round/>
            <a:headEnd/>
            <a:tailEnd type="triangle" w="med" len="med"/>
          </a:ln>
        </p:spPr>
        <p:txBody>
          <a:bodyPr/>
          <a:lstStyle/>
          <a:p>
            <a:endParaRPr lang="en-US" dirty="0"/>
          </a:p>
        </p:txBody>
      </p:sp>
      <p:sp>
        <p:nvSpPr>
          <p:cNvPr id="103483" name="Line 6"/>
          <p:cNvSpPr>
            <a:spLocks noChangeShapeType="1"/>
          </p:cNvSpPr>
          <p:nvPr/>
        </p:nvSpPr>
        <p:spPr bwMode="auto">
          <a:xfrm>
            <a:off x="1258888" y="1844675"/>
            <a:ext cx="1009650" cy="2089150"/>
          </a:xfrm>
          <a:prstGeom prst="line">
            <a:avLst/>
          </a:prstGeom>
          <a:noFill/>
          <a:ln w="9525">
            <a:solidFill>
              <a:schemeClr val="tx1"/>
            </a:solidFill>
            <a:round/>
            <a:headEnd/>
            <a:tailEnd/>
          </a:ln>
        </p:spPr>
        <p:txBody>
          <a:bodyPr/>
          <a:lstStyle/>
          <a:p>
            <a:endParaRPr lang="en-US" dirty="0"/>
          </a:p>
        </p:txBody>
      </p:sp>
      <p:sp>
        <p:nvSpPr>
          <p:cNvPr id="103484" name="Line 9"/>
          <p:cNvSpPr>
            <a:spLocks noChangeShapeType="1"/>
          </p:cNvSpPr>
          <p:nvPr/>
        </p:nvSpPr>
        <p:spPr bwMode="auto">
          <a:xfrm>
            <a:off x="1258888" y="1844675"/>
            <a:ext cx="2019300" cy="2089150"/>
          </a:xfrm>
          <a:prstGeom prst="line">
            <a:avLst/>
          </a:prstGeom>
          <a:noFill/>
          <a:ln w="9525">
            <a:solidFill>
              <a:schemeClr val="tx1"/>
            </a:solidFill>
            <a:round/>
            <a:headEnd/>
            <a:tailEnd/>
          </a:ln>
        </p:spPr>
        <p:txBody>
          <a:bodyPr/>
          <a:lstStyle/>
          <a:p>
            <a:endParaRPr lang="en-US" dirty="0"/>
          </a:p>
        </p:txBody>
      </p:sp>
      <p:sp>
        <p:nvSpPr>
          <p:cNvPr id="103485" name="Szövegdoboz 19"/>
          <p:cNvSpPr txBox="1">
            <a:spLocks noChangeArrowheads="1"/>
          </p:cNvSpPr>
          <p:nvPr/>
        </p:nvSpPr>
        <p:spPr bwMode="auto">
          <a:xfrm>
            <a:off x="3492500" y="3573463"/>
            <a:ext cx="503238" cy="366712"/>
          </a:xfrm>
          <a:prstGeom prst="rect">
            <a:avLst/>
          </a:prstGeom>
          <a:noFill/>
          <a:ln w="9525">
            <a:noFill/>
            <a:miter lim="800000"/>
            <a:headEnd/>
            <a:tailEnd/>
          </a:ln>
        </p:spPr>
        <p:txBody>
          <a:bodyPr>
            <a:spAutoFit/>
          </a:bodyPr>
          <a:lstStyle/>
          <a:p>
            <a:r>
              <a:rPr lang="en-US" dirty="0" smtClean="0">
                <a:latin typeface="Gill Sans MT" pitchFamily="34" charset="-18"/>
              </a:rPr>
              <a:t>Q</a:t>
            </a:r>
            <a:endParaRPr lang="en-US" dirty="0">
              <a:latin typeface="Gill Sans MT" pitchFamily="34" charset="-18"/>
            </a:endParaRPr>
          </a:p>
        </p:txBody>
      </p:sp>
      <p:sp>
        <p:nvSpPr>
          <p:cNvPr id="103486" name="Szövegdoboz 19"/>
          <p:cNvSpPr txBox="1">
            <a:spLocks noChangeArrowheads="1"/>
          </p:cNvSpPr>
          <p:nvPr/>
        </p:nvSpPr>
        <p:spPr bwMode="auto">
          <a:xfrm>
            <a:off x="1187450" y="4149725"/>
            <a:ext cx="1152525" cy="549275"/>
          </a:xfrm>
          <a:prstGeom prst="rect">
            <a:avLst/>
          </a:prstGeom>
          <a:noFill/>
          <a:ln w="9525">
            <a:noFill/>
            <a:miter lim="800000"/>
            <a:headEnd/>
            <a:tailEnd/>
          </a:ln>
        </p:spPr>
        <p:txBody>
          <a:bodyPr>
            <a:spAutoFit/>
          </a:bodyPr>
          <a:lstStyle/>
          <a:p>
            <a:r>
              <a:rPr lang="en-US" dirty="0" smtClean="0">
                <a:latin typeface="Gill Sans MT" pitchFamily="34" charset="-18"/>
              </a:rPr>
              <a:t>TR</a:t>
            </a:r>
          </a:p>
          <a:p>
            <a:r>
              <a:rPr lang="en-US" baseline="30000" dirty="0" smtClean="0">
                <a:latin typeface="Gill Sans MT" pitchFamily="34" charset="-18"/>
              </a:rPr>
              <a:t>(=P</a:t>
            </a:r>
            <a:r>
              <a:rPr lang="en-US" sz="1000" baseline="50000" dirty="0" smtClean="0">
                <a:latin typeface="Gill Sans MT" pitchFamily="34" charset="-18"/>
              </a:rPr>
              <a:t>*</a:t>
            </a:r>
            <a:r>
              <a:rPr lang="en-US" baseline="30000" dirty="0" smtClean="0">
                <a:latin typeface="Gill Sans MT" pitchFamily="34" charset="-18"/>
              </a:rPr>
              <a:t>Q)</a:t>
            </a:r>
            <a:endParaRPr lang="en-US" baseline="30000" dirty="0">
              <a:latin typeface="Gill Sans MT" pitchFamily="34" charset="-18"/>
            </a:endParaRPr>
          </a:p>
        </p:txBody>
      </p:sp>
      <p:sp>
        <p:nvSpPr>
          <p:cNvPr id="103487" name="Szövegdoboz 19"/>
          <p:cNvSpPr txBox="1">
            <a:spLocks noChangeArrowheads="1"/>
          </p:cNvSpPr>
          <p:nvPr/>
        </p:nvSpPr>
        <p:spPr bwMode="auto">
          <a:xfrm>
            <a:off x="2843213" y="3284538"/>
            <a:ext cx="503237" cy="366712"/>
          </a:xfrm>
          <a:prstGeom prst="rect">
            <a:avLst/>
          </a:prstGeom>
          <a:noFill/>
          <a:ln w="9525">
            <a:noFill/>
            <a:miter lim="800000"/>
            <a:headEnd/>
            <a:tailEnd/>
          </a:ln>
        </p:spPr>
        <p:txBody>
          <a:bodyPr>
            <a:spAutoFit/>
          </a:bodyPr>
          <a:lstStyle/>
          <a:p>
            <a:r>
              <a:rPr lang="en-US" dirty="0" smtClean="0">
                <a:latin typeface="Gill Sans MT" pitchFamily="34" charset="-18"/>
              </a:rPr>
              <a:t>Q</a:t>
            </a:r>
            <a:r>
              <a:rPr lang="en-US" baseline="-25000" dirty="0" smtClean="0">
                <a:latin typeface="Gill Sans MT" pitchFamily="34" charset="-18"/>
              </a:rPr>
              <a:t>D</a:t>
            </a:r>
            <a:endParaRPr lang="en-US" dirty="0">
              <a:latin typeface="Gill Sans MT" pitchFamily="34" charset="-18"/>
            </a:endParaRPr>
          </a:p>
        </p:txBody>
      </p:sp>
      <p:sp>
        <p:nvSpPr>
          <p:cNvPr id="103488" name="Szövegdoboz 19"/>
          <p:cNvSpPr txBox="1">
            <a:spLocks noChangeArrowheads="1"/>
          </p:cNvSpPr>
          <p:nvPr/>
        </p:nvSpPr>
        <p:spPr bwMode="auto">
          <a:xfrm>
            <a:off x="2195513" y="3573463"/>
            <a:ext cx="503237" cy="366712"/>
          </a:xfrm>
          <a:prstGeom prst="rect">
            <a:avLst/>
          </a:prstGeom>
          <a:noFill/>
          <a:ln w="9525">
            <a:noFill/>
            <a:miter lim="800000"/>
            <a:headEnd/>
            <a:tailEnd/>
          </a:ln>
        </p:spPr>
        <p:txBody>
          <a:bodyPr>
            <a:spAutoFit/>
          </a:bodyPr>
          <a:lstStyle/>
          <a:p>
            <a:r>
              <a:rPr lang="en-US" dirty="0" smtClean="0">
                <a:latin typeface="Gill Sans MT" pitchFamily="34" charset="-18"/>
              </a:rPr>
              <a:t>MR</a:t>
            </a:r>
            <a:endParaRPr lang="en-US" dirty="0">
              <a:latin typeface="Gill Sans MT" pitchFamily="34" charset="-18"/>
            </a:endParaRPr>
          </a:p>
        </p:txBody>
      </p:sp>
      <p:sp>
        <p:nvSpPr>
          <p:cNvPr id="103489" name="Line 31"/>
          <p:cNvSpPr>
            <a:spLocks noChangeShapeType="1"/>
          </p:cNvSpPr>
          <p:nvPr/>
        </p:nvSpPr>
        <p:spPr bwMode="auto">
          <a:xfrm flipV="1">
            <a:off x="1258888" y="4149725"/>
            <a:ext cx="0" cy="2232025"/>
          </a:xfrm>
          <a:prstGeom prst="line">
            <a:avLst/>
          </a:prstGeom>
          <a:noFill/>
          <a:ln w="9525">
            <a:solidFill>
              <a:schemeClr val="tx1"/>
            </a:solidFill>
            <a:round/>
            <a:headEnd/>
            <a:tailEnd type="triangle" w="med" len="med"/>
          </a:ln>
        </p:spPr>
        <p:txBody>
          <a:bodyPr/>
          <a:lstStyle/>
          <a:p>
            <a:endParaRPr lang="en-US" dirty="0"/>
          </a:p>
        </p:txBody>
      </p:sp>
      <p:sp>
        <p:nvSpPr>
          <p:cNvPr id="103490" name="Line 32"/>
          <p:cNvSpPr>
            <a:spLocks noChangeShapeType="1"/>
          </p:cNvSpPr>
          <p:nvPr/>
        </p:nvSpPr>
        <p:spPr bwMode="auto">
          <a:xfrm>
            <a:off x="1258888" y="6381750"/>
            <a:ext cx="2592387" cy="0"/>
          </a:xfrm>
          <a:prstGeom prst="line">
            <a:avLst/>
          </a:prstGeom>
          <a:noFill/>
          <a:ln w="9525">
            <a:solidFill>
              <a:schemeClr val="tx1"/>
            </a:solidFill>
            <a:round/>
            <a:headEnd/>
            <a:tailEnd type="triangle" w="med" len="med"/>
          </a:ln>
        </p:spPr>
        <p:txBody>
          <a:bodyPr/>
          <a:lstStyle/>
          <a:p>
            <a:endParaRPr lang="en-US" dirty="0"/>
          </a:p>
        </p:txBody>
      </p:sp>
      <p:sp>
        <p:nvSpPr>
          <p:cNvPr id="103491" name="Line 38"/>
          <p:cNvSpPr>
            <a:spLocks noChangeShapeType="1"/>
          </p:cNvSpPr>
          <p:nvPr/>
        </p:nvSpPr>
        <p:spPr bwMode="auto">
          <a:xfrm>
            <a:off x="2268538" y="3933825"/>
            <a:ext cx="0" cy="2447925"/>
          </a:xfrm>
          <a:prstGeom prst="line">
            <a:avLst/>
          </a:prstGeom>
          <a:noFill/>
          <a:ln w="9525">
            <a:solidFill>
              <a:schemeClr val="tx1"/>
            </a:solidFill>
            <a:prstDash val="dash"/>
            <a:round/>
            <a:headEnd/>
            <a:tailEnd/>
          </a:ln>
        </p:spPr>
        <p:txBody>
          <a:bodyPr/>
          <a:lstStyle/>
          <a:p>
            <a:endParaRPr lang="en-US" dirty="0"/>
          </a:p>
        </p:txBody>
      </p:sp>
      <p:sp>
        <p:nvSpPr>
          <p:cNvPr id="103492" name="Arc 41"/>
          <p:cNvSpPr>
            <a:spLocks noChangeAspect="1"/>
          </p:cNvSpPr>
          <p:nvPr/>
        </p:nvSpPr>
        <p:spPr bwMode="auto">
          <a:xfrm rot="13500000" flipV="1">
            <a:off x="1547813" y="5661025"/>
            <a:ext cx="1450975" cy="1449388"/>
          </a:xfrm>
          <a:custGeom>
            <a:avLst/>
            <a:gdLst>
              <a:gd name="T0" fmla="*/ 0 w 21600"/>
              <a:gd name="T1" fmla="*/ 0 h 21600"/>
              <a:gd name="T2" fmla="*/ 97468908 w 21600"/>
              <a:gd name="T3" fmla="*/ 97255812 h 21600"/>
              <a:gd name="T4" fmla="*/ 0 w 21600"/>
              <a:gd name="T5" fmla="*/ 9725581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n-US" dirty="0"/>
          </a:p>
        </p:txBody>
      </p:sp>
      <p:sp>
        <p:nvSpPr>
          <p:cNvPr id="103493" name="Line 42"/>
          <p:cNvSpPr>
            <a:spLocks noChangeShapeType="1"/>
          </p:cNvSpPr>
          <p:nvPr/>
        </p:nvSpPr>
        <p:spPr bwMode="auto">
          <a:xfrm flipV="1">
            <a:off x="2268538" y="2924175"/>
            <a:ext cx="0" cy="1009650"/>
          </a:xfrm>
          <a:prstGeom prst="line">
            <a:avLst/>
          </a:prstGeom>
          <a:noFill/>
          <a:ln w="9525">
            <a:solidFill>
              <a:schemeClr val="tx1"/>
            </a:solidFill>
            <a:prstDash val="lgDash"/>
            <a:round/>
            <a:headEnd/>
            <a:tailEnd/>
          </a:ln>
        </p:spPr>
        <p:txBody>
          <a:bodyPr/>
          <a:lstStyle/>
          <a:p>
            <a:endParaRPr lang="en-US" dirty="0"/>
          </a:p>
        </p:txBody>
      </p:sp>
      <p:sp>
        <p:nvSpPr>
          <p:cNvPr id="103494" name="Szövegdoboz 19"/>
          <p:cNvSpPr txBox="1">
            <a:spLocks noChangeArrowheads="1"/>
          </p:cNvSpPr>
          <p:nvPr/>
        </p:nvSpPr>
        <p:spPr bwMode="auto">
          <a:xfrm>
            <a:off x="2268538" y="4221163"/>
            <a:ext cx="936625" cy="366712"/>
          </a:xfrm>
          <a:prstGeom prst="rect">
            <a:avLst/>
          </a:prstGeom>
          <a:noFill/>
          <a:ln w="9525">
            <a:noFill/>
            <a:miter lim="800000"/>
            <a:headEnd/>
            <a:tailEnd/>
          </a:ln>
        </p:spPr>
        <p:txBody>
          <a:bodyPr>
            <a:spAutoFit/>
          </a:bodyPr>
          <a:lstStyle/>
          <a:p>
            <a:r>
              <a:rPr lang="en-US" dirty="0" smtClean="0">
                <a:latin typeface="Gill Sans MT" pitchFamily="34" charset="-18"/>
              </a:rPr>
              <a:t>MR=0</a:t>
            </a:r>
            <a:endParaRPr lang="en-US" dirty="0">
              <a:latin typeface="Gill Sans MT" pitchFamily="34" charset="-18"/>
            </a:endParaRPr>
          </a:p>
        </p:txBody>
      </p:sp>
      <p:sp>
        <p:nvSpPr>
          <p:cNvPr id="103495" name="Szövegdoboz 19"/>
          <p:cNvSpPr txBox="1">
            <a:spLocks noChangeArrowheads="1"/>
          </p:cNvSpPr>
          <p:nvPr/>
        </p:nvSpPr>
        <p:spPr bwMode="auto">
          <a:xfrm>
            <a:off x="1476375" y="6491288"/>
            <a:ext cx="936625" cy="366712"/>
          </a:xfrm>
          <a:prstGeom prst="rect">
            <a:avLst/>
          </a:prstGeom>
          <a:noFill/>
          <a:ln w="9525">
            <a:noFill/>
            <a:miter lim="800000"/>
            <a:headEnd/>
            <a:tailEnd/>
          </a:ln>
        </p:spPr>
        <p:txBody>
          <a:bodyPr>
            <a:spAutoFit/>
          </a:bodyPr>
          <a:lstStyle/>
          <a:p>
            <a:r>
              <a:rPr lang="hu-HU" dirty="0" smtClean="0">
                <a:cs typeface="Arial" charset="0"/>
              </a:rPr>
              <a:t>|</a:t>
            </a:r>
            <a:r>
              <a:rPr lang="en-US" dirty="0" smtClean="0">
                <a:cs typeface="Arial" charset="0"/>
              </a:rPr>
              <a:t>η</a:t>
            </a:r>
            <a:r>
              <a:rPr lang="hu-HU" dirty="0" smtClean="0">
                <a:cs typeface="Arial" charset="0"/>
              </a:rPr>
              <a:t>|</a:t>
            </a:r>
            <a:r>
              <a:rPr lang="en-US" dirty="0" smtClean="0">
                <a:latin typeface="Gill Sans MT" pitchFamily="34" charset="-18"/>
              </a:rPr>
              <a:t>&gt;1</a:t>
            </a:r>
            <a:endParaRPr lang="en-US" dirty="0">
              <a:latin typeface="Gill Sans MT" pitchFamily="34" charset="-18"/>
            </a:endParaRPr>
          </a:p>
        </p:txBody>
      </p:sp>
      <p:sp>
        <p:nvSpPr>
          <p:cNvPr id="103496" name="Szövegdoboz 19"/>
          <p:cNvSpPr txBox="1">
            <a:spLocks noChangeArrowheads="1"/>
          </p:cNvSpPr>
          <p:nvPr/>
        </p:nvSpPr>
        <p:spPr bwMode="auto">
          <a:xfrm>
            <a:off x="2555875" y="6491288"/>
            <a:ext cx="936625" cy="366712"/>
          </a:xfrm>
          <a:prstGeom prst="rect">
            <a:avLst/>
          </a:prstGeom>
          <a:noFill/>
          <a:ln w="9525">
            <a:noFill/>
            <a:miter lim="800000"/>
            <a:headEnd/>
            <a:tailEnd/>
          </a:ln>
        </p:spPr>
        <p:txBody>
          <a:bodyPr>
            <a:spAutoFit/>
          </a:bodyPr>
          <a:lstStyle/>
          <a:p>
            <a:r>
              <a:rPr lang="hu-HU" dirty="0" smtClean="0"/>
              <a:t>|</a:t>
            </a:r>
            <a:r>
              <a:rPr lang="en-US" dirty="0" smtClean="0"/>
              <a:t>η</a:t>
            </a:r>
            <a:r>
              <a:rPr lang="hu-HU" dirty="0" smtClean="0"/>
              <a:t>|</a:t>
            </a:r>
            <a:r>
              <a:rPr lang="en-US" dirty="0" smtClean="0">
                <a:latin typeface="Gill Sans MT" pitchFamily="34" charset="-18"/>
              </a:rPr>
              <a:t>&lt;1</a:t>
            </a:r>
            <a:endParaRPr lang="en-US" dirty="0">
              <a:latin typeface="Gill Sans MT" pitchFamily="34" charset="-18"/>
            </a:endParaRPr>
          </a:p>
        </p:txBody>
      </p:sp>
      <p:sp>
        <p:nvSpPr>
          <p:cNvPr id="103497" name="AutoShape 47"/>
          <p:cNvSpPr>
            <a:spLocks/>
          </p:cNvSpPr>
          <p:nvPr/>
        </p:nvSpPr>
        <p:spPr bwMode="auto">
          <a:xfrm rot="5400000">
            <a:off x="1690687" y="5949951"/>
            <a:ext cx="144463" cy="1008062"/>
          </a:xfrm>
          <a:prstGeom prst="rightBrace">
            <a:avLst>
              <a:gd name="adj1" fmla="val 58150"/>
              <a:gd name="adj2" fmla="val 50000"/>
            </a:avLst>
          </a:prstGeom>
          <a:noFill/>
          <a:ln w="9525">
            <a:solidFill>
              <a:schemeClr val="tx1"/>
            </a:solidFill>
            <a:round/>
            <a:headEnd/>
            <a:tailEnd/>
          </a:ln>
        </p:spPr>
        <p:txBody>
          <a:bodyPr wrap="none" anchor="ctr"/>
          <a:lstStyle/>
          <a:p>
            <a:endParaRPr lang="en-US" dirty="0"/>
          </a:p>
        </p:txBody>
      </p:sp>
      <p:sp>
        <p:nvSpPr>
          <p:cNvPr id="103498" name="AutoShape 48"/>
          <p:cNvSpPr>
            <a:spLocks/>
          </p:cNvSpPr>
          <p:nvPr/>
        </p:nvSpPr>
        <p:spPr bwMode="auto">
          <a:xfrm rot="5400000">
            <a:off x="2700337" y="5949951"/>
            <a:ext cx="144463" cy="1008062"/>
          </a:xfrm>
          <a:prstGeom prst="rightBrace">
            <a:avLst>
              <a:gd name="adj1" fmla="val 58150"/>
              <a:gd name="adj2" fmla="val 50000"/>
            </a:avLst>
          </a:prstGeom>
          <a:noFill/>
          <a:ln w="9525">
            <a:solidFill>
              <a:schemeClr val="tx1"/>
            </a:solidFill>
            <a:round/>
            <a:headEnd/>
            <a:tailEnd/>
          </a:ln>
        </p:spPr>
        <p:txBody>
          <a:bodyPr wrap="none" anchor="ctr"/>
          <a:lstStyle/>
          <a:p>
            <a:endParaRPr lang="en-US" dirty="0"/>
          </a:p>
        </p:txBody>
      </p:sp>
      <p:sp>
        <p:nvSpPr>
          <p:cNvPr id="103499" name="Szövegdoboz 19"/>
          <p:cNvSpPr txBox="1">
            <a:spLocks noChangeArrowheads="1"/>
          </p:cNvSpPr>
          <p:nvPr/>
        </p:nvSpPr>
        <p:spPr bwMode="auto">
          <a:xfrm>
            <a:off x="1957958" y="6021388"/>
            <a:ext cx="936625" cy="366712"/>
          </a:xfrm>
          <a:prstGeom prst="rect">
            <a:avLst/>
          </a:prstGeom>
          <a:noFill/>
          <a:ln w="9525">
            <a:noFill/>
            <a:miter lim="800000"/>
            <a:headEnd/>
            <a:tailEnd/>
          </a:ln>
        </p:spPr>
        <p:txBody>
          <a:bodyPr>
            <a:spAutoFit/>
          </a:bodyPr>
          <a:lstStyle/>
          <a:p>
            <a:r>
              <a:rPr lang="hu-HU" dirty="0" smtClean="0"/>
              <a:t>|</a:t>
            </a:r>
            <a:r>
              <a:rPr lang="en-US" dirty="0" smtClean="0"/>
              <a:t>η</a:t>
            </a:r>
            <a:r>
              <a:rPr lang="hu-HU" dirty="0" smtClean="0"/>
              <a:t>|</a:t>
            </a:r>
            <a:r>
              <a:rPr lang="en-US" dirty="0" smtClean="0">
                <a:latin typeface="Gill Sans MT" pitchFamily="34" charset="-18"/>
              </a:rPr>
              <a:t>=1</a:t>
            </a:r>
            <a:endParaRPr lang="en-US" dirty="0">
              <a:latin typeface="Gill Sans MT" pitchFamily="34" charset="-18"/>
            </a:endParaRPr>
          </a:p>
        </p:txBody>
      </p:sp>
      <p:sp>
        <p:nvSpPr>
          <p:cNvPr id="103500" name="Szövegdoboz 19"/>
          <p:cNvSpPr txBox="1">
            <a:spLocks noChangeArrowheads="1"/>
          </p:cNvSpPr>
          <p:nvPr/>
        </p:nvSpPr>
        <p:spPr bwMode="auto">
          <a:xfrm>
            <a:off x="2268538" y="3933825"/>
            <a:ext cx="1295400" cy="366713"/>
          </a:xfrm>
          <a:prstGeom prst="rect">
            <a:avLst/>
          </a:prstGeom>
          <a:noFill/>
          <a:ln w="9525">
            <a:noFill/>
            <a:miter lim="800000"/>
            <a:headEnd/>
            <a:tailEnd/>
          </a:ln>
        </p:spPr>
        <p:txBody>
          <a:bodyPr>
            <a:spAutoFit/>
          </a:bodyPr>
          <a:lstStyle/>
          <a:p>
            <a:r>
              <a:rPr lang="en-US" dirty="0" smtClean="0">
                <a:latin typeface="Gill Sans MT" pitchFamily="34" charset="-18"/>
              </a:rPr>
              <a:t>TR</a:t>
            </a:r>
            <a:r>
              <a:rPr lang="en-US" baseline="-25000" dirty="0" smtClean="0">
                <a:latin typeface="Gill Sans MT" pitchFamily="34" charset="-18"/>
              </a:rPr>
              <a:t>MAX</a:t>
            </a:r>
            <a:endParaRPr lang="en-US" dirty="0">
              <a:latin typeface="Gill Sans MT" pitchFamily="34" charset="-18"/>
            </a:endParaRPr>
          </a:p>
        </p:txBody>
      </p:sp>
      <p:graphicFrame>
        <p:nvGraphicFramePr>
          <p:cNvPr id="103476" name="Object 52"/>
          <p:cNvGraphicFramePr>
            <a:graphicFrameLocks noChangeAspect="1"/>
          </p:cNvGraphicFramePr>
          <p:nvPr>
            <p:extLst>
              <p:ext uri="{D42A27DB-BD31-4B8C-83A1-F6EECF244321}">
                <p14:modId xmlns:p14="http://schemas.microsoft.com/office/powerpoint/2010/main" val="2435604314"/>
              </p:ext>
            </p:extLst>
          </p:nvPr>
        </p:nvGraphicFramePr>
        <p:xfrm>
          <a:off x="4057650" y="1628775"/>
          <a:ext cx="3981450" cy="1508125"/>
        </p:xfrm>
        <a:graphic>
          <a:graphicData uri="http://schemas.openxmlformats.org/presentationml/2006/ole">
            <mc:AlternateContent xmlns:mc="http://schemas.openxmlformats.org/markup-compatibility/2006">
              <mc:Choice xmlns:v="urn:schemas-microsoft-com:vml" Requires="v">
                <p:oleObj spid="_x0000_s29755" name="Equation" r:id="rId3" imgW="2412720" imgH="914400" progId="Equation.3">
                  <p:embed/>
                </p:oleObj>
              </mc:Choice>
              <mc:Fallback>
                <p:oleObj name="Equation" r:id="rId3" imgW="2412720" imgH="914400" progId="Equation.3">
                  <p:embed/>
                  <p:pic>
                    <p:nvPicPr>
                      <p:cNvPr id="0" name=""/>
                      <p:cNvPicPr>
                        <a:picLocks noChangeAspect="1" noChangeArrowheads="1"/>
                      </p:cNvPicPr>
                      <p:nvPr/>
                    </p:nvPicPr>
                    <p:blipFill>
                      <a:blip r:embed="rId4"/>
                      <a:srcRect/>
                      <a:stretch>
                        <a:fillRect/>
                      </a:stretch>
                    </p:blipFill>
                    <p:spPr bwMode="auto">
                      <a:xfrm>
                        <a:off x="4057650" y="1628775"/>
                        <a:ext cx="3981450" cy="150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01" name="Szövegdoboz 19"/>
          <p:cNvSpPr txBox="1">
            <a:spLocks noChangeArrowheads="1"/>
          </p:cNvSpPr>
          <p:nvPr/>
        </p:nvSpPr>
        <p:spPr bwMode="auto">
          <a:xfrm>
            <a:off x="1187450" y="1412875"/>
            <a:ext cx="1152525" cy="366713"/>
          </a:xfrm>
          <a:prstGeom prst="rect">
            <a:avLst/>
          </a:prstGeom>
          <a:noFill/>
          <a:ln w="9525">
            <a:noFill/>
            <a:miter lim="800000"/>
            <a:headEnd/>
            <a:tailEnd/>
          </a:ln>
        </p:spPr>
        <p:txBody>
          <a:bodyPr>
            <a:spAutoFit/>
          </a:bodyPr>
          <a:lstStyle/>
          <a:p>
            <a:r>
              <a:rPr lang="en-US" dirty="0" smtClean="0">
                <a:latin typeface="Gill Sans MT" pitchFamily="34" charset="-18"/>
              </a:rPr>
              <a:t>P, MR</a:t>
            </a:r>
            <a:endParaRPr lang="en-US" dirty="0">
              <a:latin typeface="Gill Sans MT" pitchFamily="34" charset="-18"/>
            </a:endParaRPr>
          </a:p>
        </p:txBody>
      </p:sp>
      <p:graphicFrame>
        <p:nvGraphicFramePr>
          <p:cNvPr id="103478" name="Object 54"/>
          <p:cNvGraphicFramePr>
            <a:graphicFrameLocks noChangeAspect="1"/>
          </p:cNvGraphicFramePr>
          <p:nvPr>
            <p:extLst>
              <p:ext uri="{D42A27DB-BD31-4B8C-83A1-F6EECF244321}">
                <p14:modId xmlns:p14="http://schemas.microsoft.com/office/powerpoint/2010/main" val="1074963024"/>
              </p:ext>
            </p:extLst>
          </p:nvPr>
        </p:nvGraphicFramePr>
        <p:xfrm>
          <a:off x="4022725" y="4005263"/>
          <a:ext cx="4129088" cy="971550"/>
        </p:xfrm>
        <a:graphic>
          <a:graphicData uri="http://schemas.openxmlformats.org/presentationml/2006/ole">
            <mc:AlternateContent xmlns:mc="http://schemas.openxmlformats.org/markup-compatibility/2006">
              <mc:Choice xmlns:v="urn:schemas-microsoft-com:vml" Requires="v">
                <p:oleObj spid="_x0000_s29756" name="Equation" r:id="rId5" imgW="2755800" imgH="647640" progId="Equation.3">
                  <p:embed/>
                </p:oleObj>
              </mc:Choice>
              <mc:Fallback>
                <p:oleObj name="Equation" r:id="rId5" imgW="2755800" imgH="647640" progId="Equation.3">
                  <p:embed/>
                  <p:pic>
                    <p:nvPicPr>
                      <p:cNvPr id="0" name=""/>
                      <p:cNvPicPr>
                        <a:picLocks noChangeAspect="1" noChangeArrowheads="1"/>
                      </p:cNvPicPr>
                      <p:nvPr/>
                    </p:nvPicPr>
                    <p:blipFill>
                      <a:blip r:embed="rId6"/>
                      <a:srcRect/>
                      <a:stretch>
                        <a:fillRect/>
                      </a:stretch>
                    </p:blipFill>
                    <p:spPr bwMode="auto">
                      <a:xfrm>
                        <a:off x="4022725" y="4005263"/>
                        <a:ext cx="4129088"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02" name="AutoShape 55"/>
          <p:cNvSpPr>
            <a:spLocks/>
          </p:cNvSpPr>
          <p:nvPr/>
        </p:nvSpPr>
        <p:spPr bwMode="auto">
          <a:xfrm rot="-5400000">
            <a:off x="1690688" y="5084763"/>
            <a:ext cx="144462" cy="1008062"/>
          </a:xfrm>
          <a:prstGeom prst="rightBrace">
            <a:avLst>
              <a:gd name="adj1" fmla="val 58150"/>
              <a:gd name="adj2" fmla="val 50000"/>
            </a:avLst>
          </a:prstGeom>
          <a:noFill/>
          <a:ln w="9525">
            <a:solidFill>
              <a:schemeClr val="tx1"/>
            </a:solidFill>
            <a:round/>
            <a:headEnd/>
            <a:tailEnd/>
          </a:ln>
        </p:spPr>
        <p:txBody>
          <a:bodyPr wrap="none" anchor="ctr"/>
          <a:lstStyle/>
          <a:p>
            <a:endParaRPr lang="en-US" dirty="0"/>
          </a:p>
        </p:txBody>
      </p:sp>
      <p:sp>
        <p:nvSpPr>
          <p:cNvPr id="103503" name="Text Box 56"/>
          <p:cNvSpPr txBox="1">
            <a:spLocks noChangeArrowheads="1"/>
          </p:cNvSpPr>
          <p:nvPr/>
        </p:nvSpPr>
        <p:spPr bwMode="auto">
          <a:xfrm>
            <a:off x="1185862" y="4867226"/>
            <a:ext cx="2160588" cy="584775"/>
          </a:xfrm>
          <a:prstGeom prst="rect">
            <a:avLst/>
          </a:prstGeom>
          <a:noFill/>
          <a:ln w="9525">
            <a:noFill/>
            <a:miter lim="800000"/>
            <a:headEnd/>
            <a:tailEnd/>
          </a:ln>
        </p:spPr>
        <p:txBody>
          <a:bodyPr>
            <a:spAutoFit/>
          </a:bodyPr>
          <a:lstStyle/>
          <a:p>
            <a:pPr>
              <a:spcBef>
                <a:spcPct val="50000"/>
              </a:spcBef>
            </a:pPr>
            <a:r>
              <a:rPr lang="en-US" sz="1600" dirty="0" smtClean="0"/>
              <a:t>Q* is always lower than Q</a:t>
            </a:r>
            <a:r>
              <a:rPr lang="hu-HU" sz="1600" baseline="-25000" dirty="0" smtClean="0"/>
              <a:t>|</a:t>
            </a:r>
            <a:r>
              <a:rPr lang="en-US" sz="1600" baseline="-25000" dirty="0" smtClean="0"/>
              <a:t>η</a:t>
            </a:r>
            <a:r>
              <a:rPr lang="hu-HU" sz="1600" baseline="-25000" dirty="0" smtClean="0"/>
              <a:t>|</a:t>
            </a:r>
            <a:r>
              <a:rPr lang="en-US" sz="1600" baseline="-25000" dirty="0" smtClean="0"/>
              <a:t>=</a:t>
            </a:r>
            <a:r>
              <a:rPr lang="en-US" sz="1600" baseline="-25000" dirty="0"/>
              <a:t>1</a:t>
            </a:r>
          </a:p>
        </p:txBody>
      </p:sp>
      <p:sp>
        <p:nvSpPr>
          <p:cNvPr id="103504" name="Szövegdoboz 19"/>
          <p:cNvSpPr txBox="1">
            <a:spLocks noChangeArrowheads="1"/>
          </p:cNvSpPr>
          <p:nvPr/>
        </p:nvSpPr>
        <p:spPr bwMode="auto">
          <a:xfrm>
            <a:off x="3291682" y="6021388"/>
            <a:ext cx="503238" cy="366712"/>
          </a:xfrm>
          <a:prstGeom prst="rect">
            <a:avLst/>
          </a:prstGeom>
          <a:noFill/>
          <a:ln w="9525">
            <a:noFill/>
            <a:miter lim="800000"/>
            <a:headEnd/>
            <a:tailEnd/>
          </a:ln>
        </p:spPr>
        <p:txBody>
          <a:bodyPr>
            <a:spAutoFit/>
          </a:bodyPr>
          <a:lstStyle/>
          <a:p>
            <a:r>
              <a:rPr lang="en-US" dirty="0" smtClean="0">
                <a:latin typeface="Gill Sans MT" pitchFamily="34" charset="-18"/>
              </a:rPr>
              <a:t>Q</a:t>
            </a:r>
            <a:endParaRPr lang="en-US" dirty="0">
              <a:latin typeface="Gill Sans MT" pitchFamily="34" charset="-18"/>
            </a:endParaRPr>
          </a:p>
        </p:txBody>
      </p:sp>
      <p:graphicFrame>
        <p:nvGraphicFramePr>
          <p:cNvPr id="2" name="Objektum 1"/>
          <p:cNvGraphicFramePr>
            <a:graphicFrameLocks noChangeAspect="1"/>
          </p:cNvGraphicFramePr>
          <p:nvPr>
            <p:extLst>
              <p:ext uri="{D42A27DB-BD31-4B8C-83A1-F6EECF244321}">
                <p14:modId xmlns:p14="http://schemas.microsoft.com/office/powerpoint/2010/main" val="1052644106"/>
              </p:ext>
            </p:extLst>
          </p:nvPr>
        </p:nvGraphicFramePr>
        <p:xfrm>
          <a:off x="7452320" y="5400675"/>
          <a:ext cx="1571030" cy="987425"/>
        </p:xfrm>
        <a:graphic>
          <a:graphicData uri="http://schemas.openxmlformats.org/presentationml/2006/ole">
            <mc:AlternateContent xmlns:mc="http://schemas.openxmlformats.org/markup-compatibility/2006">
              <mc:Choice xmlns:v="urn:schemas-microsoft-com:vml" Requires="v">
                <p:oleObj spid="_x0000_s29757" name="Equation" r:id="rId7" imgW="749160" imgH="419040" progId="Equation.3">
                  <p:embed/>
                </p:oleObj>
              </mc:Choice>
              <mc:Fallback>
                <p:oleObj name="Equation" r:id="rId7" imgW="74916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52320" y="5400675"/>
                        <a:ext cx="1571030" cy="987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églalap 3"/>
          <p:cNvSpPr/>
          <p:nvPr/>
        </p:nvSpPr>
        <p:spPr>
          <a:xfrm>
            <a:off x="1969370" y="2519918"/>
            <a:ext cx="607859" cy="369332"/>
          </a:xfrm>
          <a:prstGeom prst="rect">
            <a:avLst/>
          </a:prstGeom>
        </p:spPr>
        <p:txBody>
          <a:bodyPr wrap="none">
            <a:spAutoFit/>
          </a:bodyPr>
          <a:lstStyle/>
          <a:p>
            <a:pPr>
              <a:spcBef>
                <a:spcPct val="50000"/>
              </a:spcBef>
            </a:pPr>
            <a:r>
              <a:rPr lang="en-US" dirty="0" err="1" smtClean="0"/>
              <a:t>Q</a:t>
            </a:r>
            <a:r>
              <a:rPr lang="en-US" baseline="-25000" dirty="0" err="1" smtClean="0"/>
              <a:t>η</a:t>
            </a:r>
            <a:r>
              <a:rPr lang="en-US" baseline="-25000" dirty="0" smtClean="0"/>
              <a:t>=1</a:t>
            </a:r>
            <a:endParaRPr lang="en-US" baseline="-25000" dirty="0"/>
          </a:p>
        </p:txBody>
      </p:sp>
    </p:spTree>
    <p:extLst>
      <p:ext uri="{BB962C8B-B14F-4D97-AF65-F5344CB8AC3E}">
        <p14:creationId xmlns:p14="http://schemas.microsoft.com/office/powerpoint/2010/main" val="27782089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blip>
          <a:srcRect/>
          <a:tile tx="0" ty="0" sx="100000" sy="100000" flip="none" algn="tl"/>
        </a:blipFill>
        <a:effectLst/>
      </p:bgPr>
    </p:bg>
    <p:spTree>
      <p:nvGrpSpPr>
        <p:cNvPr id="1" name=""/>
        <p:cNvGrpSpPr/>
        <p:nvPr/>
      </p:nvGrpSpPr>
      <p:grpSpPr>
        <a:xfrm>
          <a:off x="0" y="0"/>
          <a:ext cx="0" cy="0"/>
          <a:chOff x="0" y="0"/>
          <a:chExt cx="0" cy="0"/>
        </a:xfrm>
      </p:grpSpPr>
      <p:pic>
        <p:nvPicPr>
          <p:cNvPr id="7" name="Kép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5" y="0"/>
            <a:ext cx="9144000" cy="609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ím 3"/>
          <p:cNvSpPr>
            <a:spLocks noGrp="1"/>
          </p:cNvSpPr>
          <p:nvPr>
            <p:ph type="ctrTitle"/>
          </p:nvPr>
        </p:nvSpPr>
        <p:spPr>
          <a:xfrm>
            <a:off x="4505" y="3933056"/>
            <a:ext cx="9139495" cy="2924944"/>
          </a:xfrm>
          <a:solidFill>
            <a:schemeClr val="accent4">
              <a:alpha val="49000"/>
            </a:schemeClr>
          </a:solidFill>
          <a:ln>
            <a:noFill/>
          </a:ln>
        </p:spPr>
        <p:style>
          <a:lnRef idx="3">
            <a:schemeClr val="lt1"/>
          </a:lnRef>
          <a:fillRef idx="1">
            <a:schemeClr val="accent4"/>
          </a:fillRef>
          <a:effectRef idx="1">
            <a:schemeClr val="accent4"/>
          </a:effectRef>
          <a:fontRef idx="minor">
            <a:schemeClr val="lt1"/>
          </a:fontRef>
        </p:style>
        <p:txBody>
          <a:bodyPr/>
          <a:lstStyle/>
          <a:p>
            <a:r>
              <a:rPr lang="en-US" sz="8800" b="1" dirty="0" smtClean="0">
                <a:ln w="6600">
                  <a:solidFill>
                    <a:schemeClr val="accent2"/>
                  </a:solidFill>
                  <a:prstDash val="solid"/>
                </a:ln>
                <a:solidFill>
                  <a:srgbClr val="FFFFFF"/>
                </a:solidFill>
                <a:effectLst>
                  <a:outerShdw dist="38100" dir="2700000" algn="tl" rotWithShape="0">
                    <a:schemeClr val="accent2"/>
                  </a:outerShdw>
                </a:effectLst>
              </a:rPr>
              <a:t>Bonus slides: Quality choice</a:t>
            </a:r>
            <a:endParaRPr lang="en-US" sz="88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2042006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22337"/>
          </a:xfrm>
        </p:spPr>
        <p:txBody>
          <a:bodyPr/>
          <a:lstStyle/>
          <a:p>
            <a:pPr eaLnBrk="1" hangingPunct="1"/>
            <a:r>
              <a:rPr lang="en-US" altLang="hu-HU" sz="4000" smtClean="0"/>
              <a:t>Quality choice and welfare</a:t>
            </a:r>
            <a:r>
              <a:rPr lang="hu-HU" altLang="hu-HU" sz="4000" smtClean="0"/>
              <a:t> (1)</a:t>
            </a:r>
            <a:endParaRPr lang="en-US" altLang="hu-HU" sz="4000" smtClean="0"/>
          </a:p>
        </p:txBody>
      </p:sp>
      <p:sp>
        <p:nvSpPr>
          <p:cNvPr id="23555" name="Rectangle 3"/>
          <p:cNvSpPr>
            <a:spLocks noGrp="1" noChangeArrowheads="1"/>
          </p:cNvSpPr>
          <p:nvPr>
            <p:ph type="body" idx="1"/>
          </p:nvPr>
        </p:nvSpPr>
        <p:spPr>
          <a:xfrm>
            <a:off x="457200" y="1412875"/>
            <a:ext cx="8229600" cy="5111750"/>
          </a:xfrm>
        </p:spPr>
        <p:txBody>
          <a:bodyPr/>
          <a:lstStyle/>
          <a:p>
            <a:pPr eaLnBrk="1" hangingPunct="1"/>
            <a:r>
              <a:rPr lang="en-US" altLang="hu-HU" sz="2400" smtClean="0"/>
              <a:t>Quality choice = versioning of the product</a:t>
            </a:r>
          </a:p>
          <a:p>
            <a:pPr eaLnBrk="1" hangingPunct="1"/>
            <a:r>
              <a:rPr lang="en-US" altLang="hu-HU" sz="2400" smtClean="0"/>
              <a:t>The inverse demand curve: P = P(Q,Z)</a:t>
            </a:r>
          </a:p>
          <a:p>
            <a:pPr eaLnBrk="1" hangingPunct="1"/>
            <a:r>
              <a:rPr lang="en-US" altLang="hu-HU" sz="2400" smtClean="0"/>
              <a:t>If the maximum quantity of market demand is fixed</a:t>
            </a:r>
            <a:endParaRPr lang="hu-HU" altLang="hu-HU" sz="2400" smtClean="0"/>
          </a:p>
          <a:p>
            <a:pPr eaLnBrk="1" hangingPunct="1"/>
            <a:r>
              <a:rPr lang="en-US" altLang="hu-HU" sz="2400" smtClean="0"/>
              <a:t>Social welfare will increase with higher quality</a:t>
            </a:r>
          </a:p>
          <a:p>
            <a:pPr eaLnBrk="1" hangingPunct="1"/>
            <a:endParaRPr lang="en-US" altLang="hu-HU" sz="2400" smtClean="0"/>
          </a:p>
        </p:txBody>
      </p:sp>
      <p:sp>
        <p:nvSpPr>
          <p:cNvPr id="23556" name="Line 4"/>
          <p:cNvSpPr>
            <a:spLocks noChangeShapeType="1"/>
          </p:cNvSpPr>
          <p:nvPr/>
        </p:nvSpPr>
        <p:spPr bwMode="auto">
          <a:xfrm flipV="1">
            <a:off x="2484438" y="3400425"/>
            <a:ext cx="0" cy="2447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57" name="Line 5"/>
          <p:cNvSpPr>
            <a:spLocks noChangeShapeType="1"/>
          </p:cNvSpPr>
          <p:nvPr/>
        </p:nvSpPr>
        <p:spPr bwMode="auto">
          <a:xfrm>
            <a:off x="2484438" y="5848350"/>
            <a:ext cx="36004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58" name="Line 6"/>
          <p:cNvSpPr>
            <a:spLocks noChangeShapeType="1"/>
          </p:cNvSpPr>
          <p:nvPr/>
        </p:nvSpPr>
        <p:spPr bwMode="auto">
          <a:xfrm>
            <a:off x="2484438" y="4624388"/>
            <a:ext cx="2951162" cy="1223962"/>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59" name="Text Box 7"/>
          <p:cNvSpPr txBox="1">
            <a:spLocks noChangeArrowheads="1"/>
          </p:cNvSpPr>
          <p:nvPr/>
        </p:nvSpPr>
        <p:spPr bwMode="auto">
          <a:xfrm>
            <a:off x="6135688" y="56546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23560" name="Text Box 8"/>
          <p:cNvSpPr txBox="1">
            <a:spLocks noChangeArrowheads="1"/>
          </p:cNvSpPr>
          <p:nvPr/>
        </p:nvSpPr>
        <p:spPr bwMode="auto">
          <a:xfrm>
            <a:off x="2103438" y="320675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23561" name="Line 9"/>
          <p:cNvSpPr>
            <a:spLocks noChangeShapeType="1"/>
          </p:cNvSpPr>
          <p:nvPr/>
        </p:nvSpPr>
        <p:spPr bwMode="auto">
          <a:xfrm>
            <a:off x="2484438" y="3832225"/>
            <a:ext cx="2951162" cy="2016125"/>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62" name="Text Box 10"/>
          <p:cNvSpPr txBox="1">
            <a:spLocks noChangeArrowheads="1"/>
          </p:cNvSpPr>
          <p:nvPr/>
        </p:nvSpPr>
        <p:spPr bwMode="auto">
          <a:xfrm>
            <a:off x="5200650" y="6015038"/>
            <a:ext cx="7223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D</a:t>
            </a:r>
            <a:r>
              <a:rPr lang="hu-HU" altLang="hu-HU" baseline="30000"/>
              <a:t>max</a:t>
            </a:r>
            <a:endParaRPr lang="en-US" altLang="hu-HU" baseline="30000"/>
          </a:p>
        </p:txBody>
      </p:sp>
      <p:sp>
        <p:nvSpPr>
          <p:cNvPr id="23563" name="Text Box 11"/>
          <p:cNvSpPr txBox="1">
            <a:spLocks noChangeArrowheads="1"/>
          </p:cNvSpPr>
          <p:nvPr/>
        </p:nvSpPr>
        <p:spPr bwMode="auto">
          <a:xfrm>
            <a:off x="4356100" y="4473575"/>
            <a:ext cx="901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solidFill>
                  <a:schemeClr val="accent2"/>
                </a:solidFill>
              </a:rPr>
              <a:t>P(Q,Z</a:t>
            </a:r>
            <a:r>
              <a:rPr lang="hu-HU" altLang="hu-HU" baseline="-25000">
                <a:solidFill>
                  <a:schemeClr val="accent2"/>
                </a:solidFill>
              </a:rPr>
              <a:t>1</a:t>
            </a:r>
            <a:r>
              <a:rPr lang="hu-HU" altLang="hu-HU">
                <a:solidFill>
                  <a:schemeClr val="accent2"/>
                </a:solidFill>
              </a:rPr>
              <a:t>)</a:t>
            </a:r>
            <a:endParaRPr lang="en-US" altLang="hu-HU">
              <a:solidFill>
                <a:schemeClr val="accent2"/>
              </a:solidFill>
            </a:endParaRPr>
          </a:p>
        </p:txBody>
      </p:sp>
      <p:sp>
        <p:nvSpPr>
          <p:cNvPr id="23564" name="Text Box 12"/>
          <p:cNvSpPr txBox="1">
            <a:spLocks noChangeArrowheads="1"/>
          </p:cNvSpPr>
          <p:nvPr/>
        </p:nvSpPr>
        <p:spPr bwMode="auto">
          <a:xfrm>
            <a:off x="2627313" y="3689350"/>
            <a:ext cx="901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solidFill>
                  <a:schemeClr val="hlink"/>
                </a:solidFill>
              </a:rPr>
              <a:t>P(Q,Z</a:t>
            </a:r>
            <a:r>
              <a:rPr lang="hu-HU" altLang="hu-HU" baseline="-25000">
                <a:solidFill>
                  <a:schemeClr val="hlink"/>
                </a:solidFill>
              </a:rPr>
              <a:t>2</a:t>
            </a:r>
            <a:r>
              <a:rPr lang="hu-HU" altLang="hu-HU">
                <a:solidFill>
                  <a:schemeClr val="hlink"/>
                </a:solidFill>
              </a:rPr>
              <a:t>)</a:t>
            </a:r>
            <a:endParaRPr lang="en-US" altLang="hu-HU">
              <a:solidFill>
                <a:schemeClr val="hlink"/>
              </a:solidFill>
            </a:endParaRPr>
          </a:p>
        </p:txBody>
      </p:sp>
      <p:sp>
        <p:nvSpPr>
          <p:cNvPr id="23565" name="Line 13"/>
          <p:cNvSpPr>
            <a:spLocks noChangeShapeType="1"/>
          </p:cNvSpPr>
          <p:nvPr/>
        </p:nvSpPr>
        <p:spPr bwMode="auto">
          <a:xfrm>
            <a:off x="2484438" y="4624388"/>
            <a:ext cx="1439862" cy="1223962"/>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66" name="Text Box 14"/>
          <p:cNvSpPr txBox="1">
            <a:spLocks noChangeArrowheads="1"/>
          </p:cNvSpPr>
          <p:nvPr/>
        </p:nvSpPr>
        <p:spPr bwMode="auto">
          <a:xfrm>
            <a:off x="2947988" y="5986463"/>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solidFill>
                  <a:srgbClr val="FF0000"/>
                </a:solidFill>
              </a:rPr>
              <a:t>MR</a:t>
            </a:r>
            <a:r>
              <a:rPr lang="hu-HU" altLang="hu-HU" baseline="-25000">
                <a:solidFill>
                  <a:srgbClr val="FF0000"/>
                </a:solidFill>
              </a:rPr>
              <a:t>1</a:t>
            </a:r>
            <a:endParaRPr lang="en-US" altLang="hu-HU">
              <a:solidFill>
                <a:srgbClr val="FF0000"/>
              </a:solidFill>
            </a:endParaRPr>
          </a:p>
        </p:txBody>
      </p:sp>
      <p:sp>
        <p:nvSpPr>
          <p:cNvPr id="23567" name="Text Box 15"/>
          <p:cNvSpPr txBox="1">
            <a:spLocks noChangeArrowheads="1"/>
          </p:cNvSpPr>
          <p:nvPr/>
        </p:nvSpPr>
        <p:spPr bwMode="auto">
          <a:xfrm>
            <a:off x="3524250" y="4048125"/>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solidFill>
                  <a:srgbClr val="FF9900"/>
                </a:solidFill>
              </a:rPr>
              <a:t>MR</a:t>
            </a:r>
            <a:r>
              <a:rPr lang="hu-HU" altLang="hu-HU" baseline="-25000">
                <a:solidFill>
                  <a:srgbClr val="FF9900"/>
                </a:solidFill>
              </a:rPr>
              <a:t>2</a:t>
            </a:r>
            <a:endParaRPr lang="en-US" altLang="hu-HU">
              <a:solidFill>
                <a:srgbClr val="FF9900"/>
              </a:solidFill>
            </a:endParaRPr>
          </a:p>
        </p:txBody>
      </p:sp>
      <p:sp>
        <p:nvSpPr>
          <p:cNvPr id="23568" name="Line 16"/>
          <p:cNvSpPr>
            <a:spLocks noChangeShapeType="1"/>
          </p:cNvSpPr>
          <p:nvPr/>
        </p:nvSpPr>
        <p:spPr bwMode="auto">
          <a:xfrm>
            <a:off x="2484438" y="3832225"/>
            <a:ext cx="1439862" cy="2016125"/>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69" name="Line 17"/>
          <p:cNvSpPr>
            <a:spLocks noChangeShapeType="1"/>
          </p:cNvSpPr>
          <p:nvPr/>
        </p:nvSpPr>
        <p:spPr bwMode="auto">
          <a:xfrm>
            <a:off x="2484438" y="5273675"/>
            <a:ext cx="2519362"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0" name="Text Box 19"/>
          <p:cNvSpPr txBox="1">
            <a:spLocks noChangeArrowheads="1"/>
          </p:cNvSpPr>
          <p:nvPr/>
        </p:nvSpPr>
        <p:spPr bwMode="auto">
          <a:xfrm>
            <a:off x="5148263" y="5122863"/>
            <a:ext cx="1130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MC(Q,Z</a:t>
            </a:r>
            <a:r>
              <a:rPr lang="hu-HU" altLang="hu-HU" baseline="-25000"/>
              <a:t>1</a:t>
            </a:r>
            <a:r>
              <a:rPr lang="hu-HU" altLang="hu-HU"/>
              <a:t>)</a:t>
            </a:r>
            <a:endParaRPr lang="en-US" altLang="hu-HU"/>
          </a:p>
        </p:txBody>
      </p:sp>
      <p:sp>
        <p:nvSpPr>
          <p:cNvPr id="23571" name="Line 20"/>
          <p:cNvSpPr>
            <a:spLocks noChangeShapeType="1"/>
          </p:cNvSpPr>
          <p:nvPr/>
        </p:nvSpPr>
        <p:spPr bwMode="auto">
          <a:xfrm>
            <a:off x="2484438" y="5056188"/>
            <a:ext cx="2447925"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2" name="Text Box 21"/>
          <p:cNvSpPr txBox="1">
            <a:spLocks noChangeArrowheads="1"/>
          </p:cNvSpPr>
          <p:nvPr/>
        </p:nvSpPr>
        <p:spPr bwMode="auto">
          <a:xfrm>
            <a:off x="5148263" y="4833938"/>
            <a:ext cx="1130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MC(Q,Z</a:t>
            </a:r>
            <a:r>
              <a:rPr lang="hu-HU" altLang="hu-HU" baseline="-25000"/>
              <a:t>2</a:t>
            </a:r>
            <a:r>
              <a:rPr lang="hu-HU" altLang="hu-HU"/>
              <a:t>)</a:t>
            </a:r>
            <a:endParaRPr lang="en-US" altLang="hu-HU"/>
          </a:p>
        </p:txBody>
      </p:sp>
      <p:sp>
        <p:nvSpPr>
          <p:cNvPr id="23573" name="Line 22"/>
          <p:cNvSpPr>
            <a:spLocks noChangeShapeType="1"/>
          </p:cNvSpPr>
          <p:nvPr/>
        </p:nvSpPr>
        <p:spPr bwMode="auto">
          <a:xfrm>
            <a:off x="3203575" y="4840288"/>
            <a:ext cx="0" cy="1008062"/>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4" name="Text Box 24"/>
          <p:cNvSpPr txBox="1">
            <a:spLocks noChangeArrowheads="1"/>
          </p:cNvSpPr>
          <p:nvPr/>
        </p:nvSpPr>
        <p:spPr bwMode="auto">
          <a:xfrm>
            <a:off x="2103438" y="468947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1</a:t>
            </a:r>
            <a:endParaRPr lang="en-US" altLang="hu-HU" baseline="-25000"/>
          </a:p>
        </p:txBody>
      </p:sp>
      <p:sp>
        <p:nvSpPr>
          <p:cNvPr id="23575" name="Line 25"/>
          <p:cNvSpPr>
            <a:spLocks noChangeShapeType="1"/>
          </p:cNvSpPr>
          <p:nvPr/>
        </p:nvSpPr>
        <p:spPr bwMode="auto">
          <a:xfrm>
            <a:off x="3348038" y="4408488"/>
            <a:ext cx="0" cy="143986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6" name="Text Box 27"/>
          <p:cNvSpPr txBox="1">
            <a:spLocks noChangeArrowheads="1"/>
          </p:cNvSpPr>
          <p:nvPr/>
        </p:nvSpPr>
        <p:spPr bwMode="auto">
          <a:xfrm>
            <a:off x="2124075" y="4265613"/>
            <a:ext cx="38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2</a:t>
            </a:r>
            <a:endParaRPr lang="en-US" altLang="hu-HU" baseline="-25000"/>
          </a:p>
        </p:txBody>
      </p:sp>
      <p:sp>
        <p:nvSpPr>
          <p:cNvPr id="23577" name="Line 28"/>
          <p:cNvSpPr>
            <a:spLocks noChangeShapeType="1"/>
          </p:cNvSpPr>
          <p:nvPr/>
        </p:nvSpPr>
        <p:spPr bwMode="auto">
          <a:xfrm flipH="1">
            <a:off x="2843213" y="4192588"/>
            <a:ext cx="720725" cy="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8" name="Line 29"/>
          <p:cNvSpPr>
            <a:spLocks noChangeShapeType="1"/>
          </p:cNvSpPr>
          <p:nvPr/>
        </p:nvSpPr>
        <p:spPr bwMode="auto">
          <a:xfrm flipV="1">
            <a:off x="3492500" y="5705475"/>
            <a:ext cx="142875" cy="36036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79" name="Line 30"/>
          <p:cNvSpPr>
            <a:spLocks noChangeShapeType="1"/>
          </p:cNvSpPr>
          <p:nvPr/>
        </p:nvSpPr>
        <p:spPr bwMode="auto">
          <a:xfrm flipH="1">
            <a:off x="3995738" y="4841875"/>
            <a:ext cx="431800" cy="287338"/>
          </a:xfrm>
          <a:prstGeom prst="line">
            <a:avLst/>
          </a:prstGeom>
          <a:noFill/>
          <a:ln w="9525">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80" name="Rectangle 31"/>
          <p:cNvSpPr>
            <a:spLocks noChangeArrowheads="1"/>
          </p:cNvSpPr>
          <p:nvPr/>
        </p:nvSpPr>
        <p:spPr bwMode="auto">
          <a:xfrm>
            <a:off x="2484438" y="4913313"/>
            <a:ext cx="719137" cy="360362"/>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hu-HU" altLang="hu-HU"/>
              <a:t>PS</a:t>
            </a:r>
            <a:r>
              <a:rPr lang="hu-HU" altLang="hu-HU" baseline="-25000"/>
              <a:t>1</a:t>
            </a:r>
            <a:endParaRPr lang="en-US" altLang="hu-HU" baseline="-25000"/>
          </a:p>
        </p:txBody>
      </p:sp>
      <p:sp>
        <p:nvSpPr>
          <p:cNvPr id="23581" name="Rectangle 33"/>
          <p:cNvSpPr>
            <a:spLocks noChangeArrowheads="1"/>
          </p:cNvSpPr>
          <p:nvPr/>
        </p:nvSpPr>
        <p:spPr bwMode="auto">
          <a:xfrm>
            <a:off x="2484438" y="4408488"/>
            <a:ext cx="863600" cy="6477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hu-HU" altLang="hu-HU">
                <a:solidFill>
                  <a:schemeClr val="hlink"/>
                </a:solidFill>
              </a:rPr>
              <a:t>PS</a:t>
            </a:r>
            <a:r>
              <a:rPr lang="hu-HU" altLang="hu-HU" baseline="-25000">
                <a:solidFill>
                  <a:schemeClr val="hlink"/>
                </a:solidFill>
              </a:rPr>
              <a:t>2</a:t>
            </a:r>
            <a:endParaRPr lang="en-US" altLang="hu-HU" baseline="-25000">
              <a:solidFill>
                <a:schemeClr val="hlink"/>
              </a:solidFill>
            </a:endParaRPr>
          </a:p>
        </p:txBody>
      </p:sp>
      <p:grpSp>
        <p:nvGrpSpPr>
          <p:cNvPr id="23582" name="Group 37"/>
          <p:cNvGrpSpPr>
            <a:grpSpLocks/>
          </p:cNvGrpSpPr>
          <p:nvPr/>
        </p:nvGrpSpPr>
        <p:grpSpPr bwMode="auto">
          <a:xfrm>
            <a:off x="2484438" y="4624388"/>
            <a:ext cx="719137" cy="288925"/>
            <a:chOff x="1565" y="2704"/>
            <a:chExt cx="453" cy="182"/>
          </a:xfrm>
        </p:grpSpPr>
        <p:sp>
          <p:nvSpPr>
            <p:cNvPr id="23590" name="Line 23"/>
            <p:cNvSpPr>
              <a:spLocks noChangeShapeType="1"/>
            </p:cNvSpPr>
            <p:nvPr/>
          </p:nvSpPr>
          <p:spPr bwMode="auto">
            <a:xfrm flipH="1">
              <a:off x="1565" y="2886"/>
              <a:ext cx="453"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91" name="Line 34"/>
            <p:cNvSpPr>
              <a:spLocks noChangeShapeType="1"/>
            </p:cNvSpPr>
            <p:nvPr/>
          </p:nvSpPr>
          <p:spPr bwMode="auto">
            <a:xfrm>
              <a:off x="1565" y="2704"/>
              <a:ext cx="0" cy="182"/>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92" name="Line 35"/>
            <p:cNvSpPr>
              <a:spLocks noChangeShapeType="1"/>
            </p:cNvSpPr>
            <p:nvPr/>
          </p:nvSpPr>
          <p:spPr bwMode="auto">
            <a:xfrm>
              <a:off x="1565" y="2886"/>
              <a:ext cx="453"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93" name="Line 36"/>
            <p:cNvSpPr>
              <a:spLocks noChangeShapeType="1"/>
            </p:cNvSpPr>
            <p:nvPr/>
          </p:nvSpPr>
          <p:spPr bwMode="auto">
            <a:xfrm>
              <a:off x="1565" y="2704"/>
              <a:ext cx="453"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grpSp>
        <p:nvGrpSpPr>
          <p:cNvPr id="23583" name="Group 41"/>
          <p:cNvGrpSpPr>
            <a:grpSpLocks/>
          </p:cNvGrpSpPr>
          <p:nvPr/>
        </p:nvGrpSpPr>
        <p:grpSpPr bwMode="auto">
          <a:xfrm>
            <a:off x="2484438" y="3832225"/>
            <a:ext cx="863600" cy="576263"/>
            <a:chOff x="1565" y="2205"/>
            <a:chExt cx="544" cy="363"/>
          </a:xfrm>
        </p:grpSpPr>
        <p:sp>
          <p:nvSpPr>
            <p:cNvPr id="23586" name="Line 26"/>
            <p:cNvSpPr>
              <a:spLocks noChangeShapeType="1"/>
            </p:cNvSpPr>
            <p:nvPr/>
          </p:nvSpPr>
          <p:spPr bwMode="auto">
            <a:xfrm flipH="1">
              <a:off x="1565" y="2568"/>
              <a:ext cx="544"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87" name="Line 38"/>
            <p:cNvSpPr>
              <a:spLocks noChangeShapeType="1"/>
            </p:cNvSpPr>
            <p:nvPr/>
          </p:nvSpPr>
          <p:spPr bwMode="auto">
            <a:xfrm>
              <a:off x="1565" y="2205"/>
              <a:ext cx="0" cy="363"/>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88" name="Line 39"/>
            <p:cNvSpPr>
              <a:spLocks noChangeShapeType="1"/>
            </p:cNvSpPr>
            <p:nvPr/>
          </p:nvSpPr>
          <p:spPr bwMode="auto">
            <a:xfrm>
              <a:off x="1565" y="2205"/>
              <a:ext cx="544" cy="363"/>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89" name="Line 40"/>
            <p:cNvSpPr>
              <a:spLocks noChangeShapeType="1"/>
            </p:cNvSpPr>
            <p:nvPr/>
          </p:nvSpPr>
          <p:spPr bwMode="auto">
            <a:xfrm flipH="1">
              <a:off x="1565" y="2568"/>
              <a:ext cx="544"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
        <p:nvSpPr>
          <p:cNvPr id="23584" name="Line 42"/>
          <p:cNvSpPr>
            <a:spLocks noChangeShapeType="1"/>
          </p:cNvSpPr>
          <p:nvPr/>
        </p:nvSpPr>
        <p:spPr bwMode="auto">
          <a:xfrm flipH="1">
            <a:off x="2484438" y="4408488"/>
            <a:ext cx="86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3585" name="Line 43"/>
          <p:cNvSpPr>
            <a:spLocks noChangeShapeType="1"/>
          </p:cNvSpPr>
          <p:nvPr/>
        </p:nvSpPr>
        <p:spPr bwMode="auto">
          <a:xfrm flipH="1">
            <a:off x="2484438" y="4913313"/>
            <a:ext cx="719137"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922337"/>
          </a:xfrm>
        </p:spPr>
        <p:txBody>
          <a:bodyPr/>
          <a:lstStyle/>
          <a:p>
            <a:pPr eaLnBrk="1" hangingPunct="1"/>
            <a:r>
              <a:rPr lang="en-US" altLang="hu-HU" sz="4000" smtClean="0"/>
              <a:t>Quality choice and welfare</a:t>
            </a:r>
            <a:r>
              <a:rPr lang="hu-HU" altLang="hu-HU" sz="4000" smtClean="0"/>
              <a:t> (2)</a:t>
            </a:r>
            <a:endParaRPr lang="en-US" altLang="hu-HU" sz="4000" smtClean="0"/>
          </a:p>
        </p:txBody>
      </p:sp>
      <p:sp>
        <p:nvSpPr>
          <p:cNvPr id="24579" name="Rectangle 3"/>
          <p:cNvSpPr>
            <a:spLocks noGrp="1" noChangeArrowheads="1"/>
          </p:cNvSpPr>
          <p:nvPr>
            <p:ph type="body" idx="1"/>
          </p:nvPr>
        </p:nvSpPr>
        <p:spPr>
          <a:xfrm>
            <a:off x="457200" y="1341438"/>
            <a:ext cx="8229600" cy="4784725"/>
          </a:xfrm>
        </p:spPr>
        <p:txBody>
          <a:bodyPr/>
          <a:lstStyle/>
          <a:p>
            <a:pPr eaLnBrk="1" hangingPunct="1"/>
            <a:r>
              <a:rPr lang="en-US" altLang="hu-HU" sz="2400" smtClean="0"/>
              <a:t>If the maximum quantity of market demand increases with higher quality choice</a:t>
            </a:r>
          </a:p>
          <a:p>
            <a:pPr eaLnBrk="1" hangingPunct="1"/>
            <a:r>
              <a:rPr lang="en-US" altLang="hu-HU" sz="2400" smtClean="0"/>
              <a:t>Social welfare may decline with higher quality</a:t>
            </a:r>
          </a:p>
        </p:txBody>
      </p:sp>
      <p:sp>
        <p:nvSpPr>
          <p:cNvPr id="24580" name="Line 4"/>
          <p:cNvSpPr>
            <a:spLocks noChangeShapeType="1"/>
          </p:cNvSpPr>
          <p:nvPr/>
        </p:nvSpPr>
        <p:spPr bwMode="auto">
          <a:xfrm flipV="1">
            <a:off x="2843213" y="2997200"/>
            <a:ext cx="0" cy="2736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1" name="Line 5"/>
          <p:cNvSpPr>
            <a:spLocks noChangeShapeType="1"/>
          </p:cNvSpPr>
          <p:nvPr/>
        </p:nvSpPr>
        <p:spPr bwMode="auto">
          <a:xfrm>
            <a:off x="2843213" y="5734050"/>
            <a:ext cx="35290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2" name="Text Box 6"/>
          <p:cNvSpPr txBox="1">
            <a:spLocks noChangeArrowheads="1"/>
          </p:cNvSpPr>
          <p:nvPr/>
        </p:nvSpPr>
        <p:spPr bwMode="auto">
          <a:xfrm>
            <a:off x="6567488" y="553878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24583" name="Text Box 7"/>
          <p:cNvSpPr txBox="1">
            <a:spLocks noChangeArrowheads="1"/>
          </p:cNvSpPr>
          <p:nvPr/>
        </p:nvSpPr>
        <p:spPr bwMode="auto">
          <a:xfrm>
            <a:off x="2463800" y="28019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24584" name="Line 8"/>
          <p:cNvSpPr>
            <a:spLocks noChangeShapeType="1"/>
          </p:cNvSpPr>
          <p:nvPr/>
        </p:nvSpPr>
        <p:spPr bwMode="auto">
          <a:xfrm>
            <a:off x="2843213" y="3860800"/>
            <a:ext cx="1728787"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5" name="Line 9"/>
          <p:cNvSpPr>
            <a:spLocks noChangeShapeType="1"/>
          </p:cNvSpPr>
          <p:nvPr/>
        </p:nvSpPr>
        <p:spPr bwMode="auto">
          <a:xfrm>
            <a:off x="2843213" y="3860800"/>
            <a:ext cx="3097212"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6" name="Line 10"/>
          <p:cNvSpPr>
            <a:spLocks noChangeShapeType="1"/>
          </p:cNvSpPr>
          <p:nvPr/>
        </p:nvSpPr>
        <p:spPr bwMode="auto">
          <a:xfrm>
            <a:off x="2843213" y="4724400"/>
            <a:ext cx="7921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7" name="Line 11"/>
          <p:cNvSpPr>
            <a:spLocks noChangeShapeType="1"/>
          </p:cNvSpPr>
          <p:nvPr/>
        </p:nvSpPr>
        <p:spPr bwMode="auto">
          <a:xfrm>
            <a:off x="3635375" y="4365625"/>
            <a:ext cx="0" cy="13684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88" name="Line 12"/>
          <p:cNvSpPr>
            <a:spLocks noChangeShapeType="1"/>
          </p:cNvSpPr>
          <p:nvPr/>
        </p:nvSpPr>
        <p:spPr bwMode="auto">
          <a:xfrm flipH="1">
            <a:off x="2843213" y="4365625"/>
            <a:ext cx="7921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74765" name="Rectangle 13"/>
          <p:cNvSpPr>
            <a:spLocks noChangeArrowheads="1"/>
          </p:cNvSpPr>
          <p:nvPr/>
        </p:nvSpPr>
        <p:spPr bwMode="auto">
          <a:xfrm>
            <a:off x="2843213" y="4365625"/>
            <a:ext cx="792162" cy="360363"/>
          </a:xfrm>
          <a:prstGeom prst="rect">
            <a:avLst/>
          </a:prstGeom>
          <a:noFill/>
          <a:ln w="381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hu-HU" altLang="hu-HU"/>
          </a:p>
        </p:txBody>
      </p:sp>
      <p:sp>
        <p:nvSpPr>
          <p:cNvPr id="24590" name="Line 14"/>
          <p:cNvSpPr>
            <a:spLocks noChangeShapeType="1"/>
          </p:cNvSpPr>
          <p:nvPr/>
        </p:nvSpPr>
        <p:spPr bwMode="auto">
          <a:xfrm>
            <a:off x="2843213" y="3860800"/>
            <a:ext cx="792162" cy="504825"/>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91" name="Line 15"/>
          <p:cNvSpPr>
            <a:spLocks noChangeShapeType="1"/>
          </p:cNvSpPr>
          <p:nvPr/>
        </p:nvSpPr>
        <p:spPr bwMode="auto">
          <a:xfrm>
            <a:off x="2843213" y="3860800"/>
            <a:ext cx="792162" cy="863600"/>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92" name="Line 16"/>
          <p:cNvSpPr>
            <a:spLocks noChangeShapeType="1"/>
          </p:cNvSpPr>
          <p:nvPr/>
        </p:nvSpPr>
        <p:spPr bwMode="auto">
          <a:xfrm>
            <a:off x="3635375" y="4365625"/>
            <a:ext cx="0" cy="358775"/>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4593" name="Text Box 17"/>
          <p:cNvSpPr txBox="1">
            <a:spLocks noChangeArrowheads="1"/>
          </p:cNvSpPr>
          <p:nvPr/>
        </p:nvSpPr>
        <p:spPr bwMode="auto">
          <a:xfrm>
            <a:off x="2463800" y="453072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1</a:t>
            </a:r>
            <a:endParaRPr lang="en-US" altLang="hu-HU" baseline="-25000"/>
          </a:p>
        </p:txBody>
      </p:sp>
      <p:sp>
        <p:nvSpPr>
          <p:cNvPr id="24594" name="Text Box 18"/>
          <p:cNvSpPr txBox="1">
            <a:spLocks noChangeArrowheads="1"/>
          </p:cNvSpPr>
          <p:nvPr/>
        </p:nvSpPr>
        <p:spPr bwMode="auto">
          <a:xfrm>
            <a:off x="2455863" y="4149725"/>
            <a:ext cx="38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2</a:t>
            </a:r>
            <a:endParaRPr lang="en-US" altLang="hu-HU" baseline="-25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path" presetSubtype="0" accel="50000" decel="50000" fill="hold" grpId="0" nodeType="clickEffect">
                                  <p:stCondLst>
                                    <p:cond delay="0"/>
                                  </p:stCondLst>
                                  <p:childTnLst>
                                    <p:animMotion origin="layout" path="M 3.33333E-6 -1.48148E-6 L 0.06701 -0.08912 " pathEditMode="relative" rAng="0" ptsTypes="AA">
                                      <p:cBhvr>
                                        <p:cTn id="6" dur="2000" fill="hold"/>
                                        <p:tgtEl>
                                          <p:spTgt spid="74765"/>
                                        </p:tgtEl>
                                        <p:attrNameLst>
                                          <p:attrName>ppt_x</p:attrName>
                                          <p:attrName>ppt_y</p:attrName>
                                        </p:attrNameLst>
                                      </p:cBhvr>
                                      <p:rCtr x="3351" y="-44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922337"/>
          </a:xfrm>
        </p:spPr>
        <p:txBody>
          <a:bodyPr/>
          <a:lstStyle/>
          <a:p>
            <a:pPr eaLnBrk="1" hangingPunct="1"/>
            <a:r>
              <a:rPr lang="en-US" altLang="hu-HU" sz="4000" smtClean="0"/>
              <a:t>Quality choice and welfare</a:t>
            </a:r>
            <a:r>
              <a:rPr lang="hu-HU" altLang="hu-HU" sz="4000" smtClean="0"/>
              <a:t> (3)</a:t>
            </a:r>
            <a:endParaRPr lang="en-US" altLang="hu-HU" sz="4000" smtClean="0"/>
          </a:p>
        </p:txBody>
      </p:sp>
      <p:sp>
        <p:nvSpPr>
          <p:cNvPr id="25603" name="Rectangle 3"/>
          <p:cNvSpPr>
            <a:spLocks noGrp="1" noChangeArrowheads="1"/>
          </p:cNvSpPr>
          <p:nvPr>
            <p:ph type="body" sz="half" idx="1"/>
          </p:nvPr>
        </p:nvSpPr>
        <p:spPr>
          <a:xfrm>
            <a:off x="457200" y="1600200"/>
            <a:ext cx="7931150" cy="4525963"/>
          </a:xfrm>
        </p:spPr>
        <p:txBody>
          <a:bodyPr/>
          <a:lstStyle/>
          <a:p>
            <a:pPr eaLnBrk="1" hangingPunct="1"/>
            <a:r>
              <a:rPr lang="en-US" altLang="hu-HU" sz="2400" smtClean="0"/>
              <a:t>Example: what is the optimum quantity of supply and the optimum level of quality?</a:t>
            </a:r>
          </a:p>
          <a:p>
            <a:pPr eaLnBrk="1" hangingPunct="1"/>
            <a:endParaRPr lang="en-US" altLang="hu-HU" sz="2400" smtClean="0"/>
          </a:p>
        </p:txBody>
      </p:sp>
      <p:graphicFrame>
        <p:nvGraphicFramePr>
          <p:cNvPr id="25604" name="Object 4"/>
          <p:cNvGraphicFramePr>
            <a:graphicFrameLocks noGrp="1" noChangeAspect="1"/>
          </p:cNvGraphicFramePr>
          <p:nvPr>
            <p:ph sz="half" idx="2"/>
          </p:nvPr>
        </p:nvGraphicFramePr>
        <p:xfrm>
          <a:off x="1042988" y="2597150"/>
          <a:ext cx="6192837" cy="3063875"/>
        </p:xfrm>
        <a:graphic>
          <a:graphicData uri="http://schemas.openxmlformats.org/presentationml/2006/ole">
            <mc:AlternateContent xmlns:mc="http://schemas.openxmlformats.org/markup-compatibility/2006">
              <mc:Choice xmlns:v="urn:schemas-microsoft-com:vml" Requires="v">
                <p:oleObj spid="_x0000_s25626" name="Egyenlet" r:id="rId3" imgW="3327400" imgH="1371600" progId="Equation.3">
                  <p:embed/>
                </p:oleObj>
              </mc:Choice>
              <mc:Fallback>
                <p:oleObj name="Egyenlet" r:id="rId3" imgW="3327400" imgH="1371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597150"/>
                        <a:ext cx="6192837" cy="306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p:cNvSpPr>
          <p:nvPr>
            <p:ph type="title" idx="4294967295"/>
          </p:nvPr>
        </p:nvSpPr>
        <p:spPr bwMode="auto">
          <a:xfrm>
            <a:off x="0" y="0"/>
            <a:ext cx="9144000" cy="1143000"/>
          </a:xfrm>
          <a:noFill/>
        </p:spPr>
        <p:txBody>
          <a:bodyPr vert="horz" wrap="square" lIns="91440" tIns="45720" rIns="91440" bIns="45720" numCol="1" anchorCtr="0" compatLnSpc="1">
            <a:prstTxWarp prst="textNoShape">
              <a:avLst/>
            </a:prstTxWarp>
            <a:noAutofit/>
          </a:bodyPr>
          <a:lstStyle/>
          <a:p>
            <a:r>
              <a:rPr lang="en-US" sz="3600" dirty="0" smtClean="0"/>
              <a:t>Reminder: M</a:t>
            </a:r>
            <a:r>
              <a:rPr lang="en-US" sz="3600" dirty="0" smtClean="0">
                <a:effectLst/>
              </a:rPr>
              <a:t>onopoly and deadweight loss</a:t>
            </a:r>
          </a:p>
        </p:txBody>
      </p:sp>
      <p:sp>
        <p:nvSpPr>
          <p:cNvPr id="104450" name="Rectangle 3"/>
          <p:cNvSpPr>
            <a:spLocks noGrp="1"/>
          </p:cNvSpPr>
          <p:nvPr>
            <p:ph type="body" idx="4294967295"/>
          </p:nvPr>
        </p:nvSpPr>
        <p:spPr>
          <a:xfrm>
            <a:off x="164165" y="4365104"/>
            <a:ext cx="8729010" cy="2376488"/>
          </a:xfrm>
        </p:spPr>
        <p:txBody>
          <a:bodyPr>
            <a:normAutofit/>
          </a:bodyPr>
          <a:lstStyle/>
          <a:p>
            <a:pPr>
              <a:lnSpc>
                <a:spcPct val="80000"/>
              </a:lnSpc>
            </a:pPr>
            <a:r>
              <a:rPr lang="en-US" sz="2000" dirty="0" smtClean="0"/>
              <a:t>The deadweight loss is the economic benefit forgone by the society as the result of the lower quantity of output supplied by the firm with market power. </a:t>
            </a:r>
          </a:p>
          <a:p>
            <a:pPr>
              <a:lnSpc>
                <a:spcPct val="80000"/>
              </a:lnSpc>
            </a:pPr>
            <a:r>
              <a:rPr lang="en-US" sz="2000" dirty="0" smtClean="0"/>
              <a:t>In theory, both the consumers and the firm could increase their surplus if the firm could sell (Q</a:t>
            </a:r>
            <a:r>
              <a:rPr lang="en-US" sz="2000" baseline="-25000" dirty="0" smtClean="0"/>
              <a:t>C</a:t>
            </a:r>
            <a:r>
              <a:rPr lang="en-US" sz="2000" dirty="0" smtClean="0"/>
              <a:t>-Q</a:t>
            </a:r>
            <a:r>
              <a:rPr lang="en-US" sz="2000" baseline="-25000" dirty="0" smtClean="0"/>
              <a:t>M</a:t>
            </a:r>
            <a:r>
              <a:rPr lang="en-US" sz="2000" dirty="0" smtClean="0"/>
              <a:t>) units of the output at price (P</a:t>
            </a:r>
            <a:r>
              <a:rPr lang="en-US" sz="2000" baseline="-25000" dirty="0" smtClean="0"/>
              <a:t>C</a:t>
            </a:r>
            <a:r>
              <a:rPr lang="en-US" sz="2000" dirty="0" smtClean="0"/>
              <a:t>) </a:t>
            </a:r>
            <a:r>
              <a:rPr lang="en-US" sz="2000" i="1" dirty="0" smtClean="0"/>
              <a:t>after</a:t>
            </a:r>
            <a:r>
              <a:rPr lang="en-US" sz="2000" dirty="0" smtClean="0"/>
              <a:t> selling Q</a:t>
            </a:r>
            <a:r>
              <a:rPr lang="en-US" sz="2000" baseline="-25000" dirty="0" smtClean="0"/>
              <a:t>M</a:t>
            </a:r>
            <a:r>
              <a:rPr lang="en-US" sz="2000" dirty="0" smtClean="0"/>
              <a:t> goods at the monopoly price (P</a:t>
            </a:r>
            <a:r>
              <a:rPr lang="en-US" sz="2000" baseline="-25000" dirty="0" smtClean="0"/>
              <a:t>M</a:t>
            </a:r>
            <a:r>
              <a:rPr lang="en-US" sz="2000" dirty="0" smtClean="0"/>
              <a:t>). If the monopolist were permitted to charge </a:t>
            </a:r>
            <a:r>
              <a:rPr lang="en-US" sz="2000" dirty="0" err="1" smtClean="0"/>
              <a:t>individuali</a:t>
            </a:r>
            <a:r>
              <a:rPr lang="hu-HU" sz="2000" dirty="0" smtClean="0"/>
              <a:t>z</a:t>
            </a:r>
            <a:r>
              <a:rPr lang="en-US" sz="2000" dirty="0" err="1" smtClean="0"/>
              <a:t>ed</a:t>
            </a:r>
            <a:r>
              <a:rPr lang="en-US" sz="2000" dirty="0" smtClean="0"/>
              <a:t> prices, the deadweight loss could be reduced (or in an extreme case, eliminated).</a:t>
            </a:r>
          </a:p>
          <a:p>
            <a:pPr marL="82550" indent="0">
              <a:lnSpc>
                <a:spcPct val="80000"/>
              </a:lnSpc>
              <a:buNone/>
            </a:pPr>
            <a:r>
              <a:rPr lang="en-US" sz="2000" dirty="0" smtClean="0"/>
              <a:t>	 </a:t>
            </a:r>
            <a:r>
              <a:rPr lang="en-US" sz="2000" dirty="0" smtClean="0">
                <a:sym typeface="Wingdings" pitchFamily="2" charset="2"/>
              </a:rPr>
              <a:t> Discriminating monopolist, price discrimination</a:t>
            </a:r>
            <a:endParaRPr lang="en-US" sz="2000" dirty="0" smtClean="0"/>
          </a:p>
        </p:txBody>
      </p:sp>
      <p:sp>
        <p:nvSpPr>
          <p:cNvPr id="104451" name="Line 4"/>
          <p:cNvSpPr>
            <a:spLocks noChangeShapeType="1"/>
          </p:cNvSpPr>
          <p:nvPr/>
        </p:nvSpPr>
        <p:spPr bwMode="auto">
          <a:xfrm flipV="1">
            <a:off x="1258888" y="1341438"/>
            <a:ext cx="0" cy="2592387"/>
          </a:xfrm>
          <a:prstGeom prst="line">
            <a:avLst/>
          </a:prstGeom>
          <a:noFill/>
          <a:ln w="9525">
            <a:solidFill>
              <a:schemeClr val="tx1"/>
            </a:solidFill>
            <a:round/>
            <a:headEnd/>
            <a:tailEnd type="triangle" w="med" len="med"/>
          </a:ln>
        </p:spPr>
        <p:txBody>
          <a:bodyPr/>
          <a:lstStyle/>
          <a:p>
            <a:endParaRPr lang="en-US" dirty="0"/>
          </a:p>
        </p:txBody>
      </p:sp>
      <p:sp>
        <p:nvSpPr>
          <p:cNvPr id="104452" name="Line 5"/>
          <p:cNvSpPr>
            <a:spLocks noChangeShapeType="1"/>
          </p:cNvSpPr>
          <p:nvPr/>
        </p:nvSpPr>
        <p:spPr bwMode="auto">
          <a:xfrm>
            <a:off x="1258888" y="3933825"/>
            <a:ext cx="2592387" cy="0"/>
          </a:xfrm>
          <a:prstGeom prst="line">
            <a:avLst/>
          </a:prstGeom>
          <a:noFill/>
          <a:ln w="9525">
            <a:solidFill>
              <a:schemeClr val="tx1"/>
            </a:solidFill>
            <a:round/>
            <a:headEnd/>
            <a:tailEnd type="triangle" w="med" len="med"/>
          </a:ln>
        </p:spPr>
        <p:txBody>
          <a:bodyPr/>
          <a:lstStyle/>
          <a:p>
            <a:endParaRPr lang="en-US" dirty="0"/>
          </a:p>
        </p:txBody>
      </p:sp>
      <p:sp>
        <p:nvSpPr>
          <p:cNvPr id="104453" name="Line 6"/>
          <p:cNvSpPr>
            <a:spLocks noChangeShapeType="1"/>
          </p:cNvSpPr>
          <p:nvPr/>
        </p:nvSpPr>
        <p:spPr bwMode="auto">
          <a:xfrm>
            <a:off x="1258888" y="1844675"/>
            <a:ext cx="1009650" cy="2089150"/>
          </a:xfrm>
          <a:prstGeom prst="line">
            <a:avLst/>
          </a:prstGeom>
          <a:noFill/>
          <a:ln w="9525">
            <a:solidFill>
              <a:schemeClr val="tx1"/>
            </a:solidFill>
            <a:round/>
            <a:headEnd/>
            <a:tailEnd/>
          </a:ln>
        </p:spPr>
        <p:txBody>
          <a:bodyPr/>
          <a:lstStyle/>
          <a:p>
            <a:endParaRPr lang="en-US" dirty="0"/>
          </a:p>
        </p:txBody>
      </p:sp>
      <p:sp>
        <p:nvSpPr>
          <p:cNvPr id="104454" name="Line 9"/>
          <p:cNvSpPr>
            <a:spLocks noChangeShapeType="1"/>
          </p:cNvSpPr>
          <p:nvPr/>
        </p:nvSpPr>
        <p:spPr bwMode="auto">
          <a:xfrm>
            <a:off x="1258888" y="1844675"/>
            <a:ext cx="2019300" cy="2089150"/>
          </a:xfrm>
          <a:prstGeom prst="line">
            <a:avLst/>
          </a:prstGeom>
          <a:noFill/>
          <a:ln w="9525">
            <a:solidFill>
              <a:schemeClr val="tx1"/>
            </a:solidFill>
            <a:round/>
            <a:headEnd/>
            <a:tailEnd/>
          </a:ln>
        </p:spPr>
        <p:txBody>
          <a:bodyPr/>
          <a:lstStyle/>
          <a:p>
            <a:endParaRPr lang="en-US" dirty="0"/>
          </a:p>
        </p:txBody>
      </p:sp>
      <p:sp>
        <p:nvSpPr>
          <p:cNvPr id="104455" name="Line 11"/>
          <p:cNvSpPr>
            <a:spLocks noChangeShapeType="1"/>
          </p:cNvSpPr>
          <p:nvPr/>
        </p:nvSpPr>
        <p:spPr bwMode="auto">
          <a:xfrm>
            <a:off x="1258888" y="3213100"/>
            <a:ext cx="649287" cy="0"/>
          </a:xfrm>
          <a:prstGeom prst="line">
            <a:avLst/>
          </a:prstGeom>
          <a:noFill/>
          <a:ln w="9525">
            <a:solidFill>
              <a:schemeClr val="tx1"/>
            </a:solidFill>
            <a:prstDash val="dash"/>
            <a:round/>
            <a:headEnd/>
            <a:tailEnd/>
          </a:ln>
        </p:spPr>
        <p:txBody>
          <a:bodyPr/>
          <a:lstStyle/>
          <a:p>
            <a:endParaRPr lang="en-US" dirty="0"/>
          </a:p>
        </p:txBody>
      </p:sp>
      <p:sp>
        <p:nvSpPr>
          <p:cNvPr id="104456" name="Line 12"/>
          <p:cNvSpPr>
            <a:spLocks noChangeShapeType="1"/>
          </p:cNvSpPr>
          <p:nvPr/>
        </p:nvSpPr>
        <p:spPr bwMode="auto">
          <a:xfrm flipV="1">
            <a:off x="1908175" y="2565400"/>
            <a:ext cx="0" cy="647700"/>
          </a:xfrm>
          <a:prstGeom prst="line">
            <a:avLst/>
          </a:prstGeom>
          <a:noFill/>
          <a:ln w="9525">
            <a:solidFill>
              <a:schemeClr val="tx1"/>
            </a:solidFill>
            <a:prstDash val="dash"/>
            <a:round/>
            <a:headEnd/>
            <a:tailEnd/>
          </a:ln>
        </p:spPr>
        <p:txBody>
          <a:bodyPr/>
          <a:lstStyle/>
          <a:p>
            <a:endParaRPr lang="en-US" dirty="0"/>
          </a:p>
        </p:txBody>
      </p:sp>
      <p:sp>
        <p:nvSpPr>
          <p:cNvPr id="104457" name="Line 13"/>
          <p:cNvSpPr>
            <a:spLocks noChangeShapeType="1"/>
          </p:cNvSpPr>
          <p:nvPr/>
        </p:nvSpPr>
        <p:spPr bwMode="auto">
          <a:xfrm>
            <a:off x="1258888" y="2565400"/>
            <a:ext cx="649287" cy="0"/>
          </a:xfrm>
          <a:prstGeom prst="line">
            <a:avLst/>
          </a:prstGeom>
          <a:noFill/>
          <a:ln w="9525">
            <a:solidFill>
              <a:schemeClr val="tx1"/>
            </a:solidFill>
            <a:prstDash val="dash"/>
            <a:round/>
            <a:headEnd/>
            <a:tailEnd/>
          </a:ln>
        </p:spPr>
        <p:txBody>
          <a:bodyPr/>
          <a:lstStyle/>
          <a:p>
            <a:endParaRPr lang="en-US" dirty="0"/>
          </a:p>
        </p:txBody>
      </p:sp>
      <p:sp>
        <p:nvSpPr>
          <p:cNvPr id="104458" name="Szövegdoboz 19"/>
          <p:cNvSpPr txBox="1">
            <a:spLocks noChangeArrowheads="1"/>
          </p:cNvSpPr>
          <p:nvPr/>
        </p:nvSpPr>
        <p:spPr bwMode="auto">
          <a:xfrm>
            <a:off x="3492500" y="3573463"/>
            <a:ext cx="503238" cy="366712"/>
          </a:xfrm>
          <a:prstGeom prst="rect">
            <a:avLst/>
          </a:prstGeom>
          <a:noFill/>
          <a:ln w="9525">
            <a:noFill/>
            <a:miter lim="800000"/>
            <a:headEnd/>
            <a:tailEnd/>
          </a:ln>
        </p:spPr>
        <p:txBody>
          <a:bodyPr>
            <a:spAutoFit/>
          </a:bodyPr>
          <a:lstStyle/>
          <a:p>
            <a:r>
              <a:rPr lang="en-US" dirty="0" smtClean="0">
                <a:latin typeface="Gill Sans MT" pitchFamily="34" charset="-18"/>
              </a:rPr>
              <a:t>Q</a:t>
            </a:r>
            <a:endParaRPr lang="en-US" dirty="0">
              <a:latin typeface="Gill Sans MT" pitchFamily="34" charset="-18"/>
            </a:endParaRPr>
          </a:p>
        </p:txBody>
      </p:sp>
      <p:sp>
        <p:nvSpPr>
          <p:cNvPr id="104459" name="Szövegdoboz 19"/>
          <p:cNvSpPr txBox="1">
            <a:spLocks noChangeArrowheads="1"/>
          </p:cNvSpPr>
          <p:nvPr/>
        </p:nvSpPr>
        <p:spPr bwMode="auto">
          <a:xfrm>
            <a:off x="1187450" y="1268413"/>
            <a:ext cx="1152525" cy="369332"/>
          </a:xfrm>
          <a:prstGeom prst="rect">
            <a:avLst/>
          </a:prstGeom>
          <a:noFill/>
          <a:ln w="9525">
            <a:noFill/>
            <a:miter lim="800000"/>
            <a:headEnd/>
            <a:tailEnd/>
          </a:ln>
        </p:spPr>
        <p:txBody>
          <a:bodyPr>
            <a:spAutoFit/>
          </a:bodyPr>
          <a:lstStyle/>
          <a:p>
            <a:r>
              <a:rPr lang="en-US" dirty="0" smtClean="0">
                <a:latin typeface="Gill Sans MT" pitchFamily="34" charset="-18"/>
              </a:rPr>
              <a:t>P, MC, MR</a:t>
            </a:r>
            <a:endParaRPr lang="en-US" dirty="0">
              <a:latin typeface="Gill Sans MT" pitchFamily="34" charset="-18"/>
            </a:endParaRPr>
          </a:p>
        </p:txBody>
      </p:sp>
      <p:sp>
        <p:nvSpPr>
          <p:cNvPr id="104460" name="Szövegdoboz 19"/>
          <p:cNvSpPr txBox="1">
            <a:spLocks noChangeArrowheads="1"/>
          </p:cNvSpPr>
          <p:nvPr/>
        </p:nvSpPr>
        <p:spPr bwMode="auto">
          <a:xfrm>
            <a:off x="2987675" y="1773238"/>
            <a:ext cx="719138" cy="366712"/>
          </a:xfrm>
          <a:prstGeom prst="rect">
            <a:avLst/>
          </a:prstGeom>
          <a:noFill/>
          <a:ln w="9525">
            <a:noFill/>
            <a:miter lim="800000"/>
            <a:headEnd/>
            <a:tailEnd/>
          </a:ln>
        </p:spPr>
        <p:txBody>
          <a:bodyPr>
            <a:spAutoFit/>
          </a:bodyPr>
          <a:lstStyle/>
          <a:p>
            <a:r>
              <a:rPr lang="en-US" dirty="0" smtClean="0">
                <a:latin typeface="Gill Sans MT" pitchFamily="34" charset="-18"/>
              </a:rPr>
              <a:t>MC</a:t>
            </a:r>
            <a:endParaRPr lang="en-US" dirty="0">
              <a:latin typeface="Gill Sans MT" pitchFamily="34" charset="-18"/>
            </a:endParaRPr>
          </a:p>
        </p:txBody>
      </p:sp>
      <p:sp>
        <p:nvSpPr>
          <p:cNvPr id="104461" name="Szövegdoboz 19"/>
          <p:cNvSpPr txBox="1">
            <a:spLocks noChangeArrowheads="1"/>
          </p:cNvSpPr>
          <p:nvPr/>
        </p:nvSpPr>
        <p:spPr bwMode="auto">
          <a:xfrm>
            <a:off x="2843213" y="3284538"/>
            <a:ext cx="503237" cy="366712"/>
          </a:xfrm>
          <a:prstGeom prst="rect">
            <a:avLst/>
          </a:prstGeom>
          <a:noFill/>
          <a:ln w="9525">
            <a:noFill/>
            <a:miter lim="800000"/>
            <a:headEnd/>
            <a:tailEnd/>
          </a:ln>
        </p:spPr>
        <p:txBody>
          <a:bodyPr>
            <a:spAutoFit/>
          </a:bodyPr>
          <a:lstStyle/>
          <a:p>
            <a:r>
              <a:rPr lang="en-US" dirty="0" smtClean="0">
                <a:latin typeface="Gill Sans MT" pitchFamily="34" charset="-18"/>
              </a:rPr>
              <a:t>Q</a:t>
            </a:r>
            <a:r>
              <a:rPr lang="en-US" baseline="-25000" dirty="0" smtClean="0">
                <a:latin typeface="Gill Sans MT" pitchFamily="34" charset="-18"/>
              </a:rPr>
              <a:t>D</a:t>
            </a:r>
            <a:endParaRPr lang="en-US" dirty="0">
              <a:latin typeface="Gill Sans MT" pitchFamily="34" charset="-18"/>
            </a:endParaRPr>
          </a:p>
        </p:txBody>
      </p:sp>
      <p:sp>
        <p:nvSpPr>
          <p:cNvPr id="104462" name="Szövegdoboz 19"/>
          <p:cNvSpPr txBox="1">
            <a:spLocks noChangeArrowheads="1"/>
          </p:cNvSpPr>
          <p:nvPr/>
        </p:nvSpPr>
        <p:spPr bwMode="auto">
          <a:xfrm>
            <a:off x="2195513" y="3573463"/>
            <a:ext cx="503237" cy="366712"/>
          </a:xfrm>
          <a:prstGeom prst="rect">
            <a:avLst/>
          </a:prstGeom>
          <a:noFill/>
          <a:ln w="9525">
            <a:noFill/>
            <a:miter lim="800000"/>
            <a:headEnd/>
            <a:tailEnd/>
          </a:ln>
        </p:spPr>
        <p:txBody>
          <a:bodyPr>
            <a:spAutoFit/>
          </a:bodyPr>
          <a:lstStyle/>
          <a:p>
            <a:r>
              <a:rPr lang="en-US" dirty="0" smtClean="0">
                <a:latin typeface="Gill Sans MT" pitchFamily="34" charset="-18"/>
              </a:rPr>
              <a:t>MR</a:t>
            </a:r>
            <a:endParaRPr lang="en-US" dirty="0">
              <a:latin typeface="Gill Sans MT" pitchFamily="34" charset="-18"/>
            </a:endParaRPr>
          </a:p>
        </p:txBody>
      </p:sp>
      <p:sp>
        <p:nvSpPr>
          <p:cNvPr id="104463" name="AutoShape 22"/>
          <p:cNvSpPr>
            <a:spLocks noChangeArrowheads="1"/>
          </p:cNvSpPr>
          <p:nvPr/>
        </p:nvSpPr>
        <p:spPr bwMode="auto">
          <a:xfrm>
            <a:off x="1908175" y="2492375"/>
            <a:ext cx="431800" cy="504825"/>
          </a:xfrm>
          <a:prstGeom prst="rtTriangle">
            <a:avLst/>
          </a:prstGeom>
          <a:solidFill>
            <a:schemeClr val="accent1">
              <a:alpha val="25098"/>
            </a:schemeClr>
          </a:solidFill>
          <a:ln w="9525">
            <a:noFill/>
            <a:miter lim="800000"/>
            <a:headEnd/>
            <a:tailEnd/>
          </a:ln>
        </p:spPr>
        <p:txBody>
          <a:bodyPr wrap="none" anchor="ctr"/>
          <a:lstStyle/>
          <a:p>
            <a:endParaRPr lang="en-US" dirty="0"/>
          </a:p>
        </p:txBody>
      </p:sp>
      <p:sp>
        <p:nvSpPr>
          <p:cNvPr id="104464" name="AutoShape 23"/>
          <p:cNvSpPr>
            <a:spLocks noChangeArrowheads="1"/>
          </p:cNvSpPr>
          <p:nvPr/>
        </p:nvSpPr>
        <p:spPr bwMode="auto">
          <a:xfrm flipV="1">
            <a:off x="1908175" y="2997200"/>
            <a:ext cx="503238" cy="215900"/>
          </a:xfrm>
          <a:prstGeom prst="rtTriangle">
            <a:avLst/>
          </a:prstGeom>
          <a:solidFill>
            <a:schemeClr val="accent1">
              <a:alpha val="25098"/>
            </a:schemeClr>
          </a:solidFill>
          <a:ln w="9525">
            <a:noFill/>
            <a:miter lim="800000"/>
            <a:headEnd/>
            <a:tailEnd/>
          </a:ln>
        </p:spPr>
        <p:txBody>
          <a:bodyPr wrap="none" anchor="ctr"/>
          <a:lstStyle/>
          <a:p>
            <a:endParaRPr lang="en-US" dirty="0"/>
          </a:p>
        </p:txBody>
      </p:sp>
      <p:sp>
        <p:nvSpPr>
          <p:cNvPr id="104465" name="AutoShape 24"/>
          <p:cNvSpPr>
            <a:spLocks noChangeArrowheads="1"/>
          </p:cNvSpPr>
          <p:nvPr/>
        </p:nvSpPr>
        <p:spPr bwMode="auto">
          <a:xfrm>
            <a:off x="1258888" y="1844675"/>
            <a:ext cx="720725" cy="720725"/>
          </a:xfrm>
          <a:prstGeom prst="rtTriangle">
            <a:avLst/>
          </a:prstGeom>
          <a:solidFill>
            <a:srgbClr val="800000">
              <a:alpha val="20000"/>
            </a:srgbClr>
          </a:solidFill>
          <a:ln w="9525">
            <a:noFill/>
            <a:miter lim="800000"/>
            <a:headEnd/>
            <a:tailEnd/>
          </a:ln>
        </p:spPr>
        <p:txBody>
          <a:bodyPr wrap="none" anchor="ctr"/>
          <a:lstStyle/>
          <a:p>
            <a:endParaRPr lang="en-US" dirty="0"/>
          </a:p>
        </p:txBody>
      </p:sp>
      <p:sp>
        <p:nvSpPr>
          <p:cNvPr id="104466" name="AutoShape 24"/>
          <p:cNvSpPr>
            <a:spLocks noChangeArrowheads="1"/>
          </p:cNvSpPr>
          <p:nvPr/>
        </p:nvSpPr>
        <p:spPr bwMode="auto">
          <a:xfrm>
            <a:off x="3708400" y="1485900"/>
            <a:ext cx="720725" cy="504825"/>
          </a:xfrm>
          <a:prstGeom prst="rtTriangle">
            <a:avLst/>
          </a:prstGeom>
          <a:solidFill>
            <a:srgbClr val="800000">
              <a:alpha val="20000"/>
            </a:srgbClr>
          </a:solidFill>
          <a:ln w="9525">
            <a:solidFill>
              <a:schemeClr val="tx1"/>
            </a:solidFill>
            <a:miter lim="800000"/>
            <a:headEnd/>
            <a:tailEnd/>
          </a:ln>
        </p:spPr>
        <p:txBody>
          <a:bodyPr wrap="none" anchor="ctr"/>
          <a:lstStyle/>
          <a:p>
            <a:endParaRPr lang="en-US" dirty="0"/>
          </a:p>
        </p:txBody>
      </p:sp>
      <p:sp>
        <p:nvSpPr>
          <p:cNvPr id="104467" name="AutoShape 22"/>
          <p:cNvSpPr>
            <a:spLocks noChangeArrowheads="1"/>
          </p:cNvSpPr>
          <p:nvPr/>
        </p:nvSpPr>
        <p:spPr bwMode="auto">
          <a:xfrm>
            <a:off x="3708400" y="2278063"/>
            <a:ext cx="792163" cy="433387"/>
          </a:xfrm>
          <a:prstGeom prst="rtTriangle">
            <a:avLst/>
          </a:prstGeom>
          <a:solidFill>
            <a:schemeClr val="accent1">
              <a:alpha val="25098"/>
            </a:schemeClr>
          </a:solidFill>
          <a:ln w="9525">
            <a:solidFill>
              <a:schemeClr val="tx1"/>
            </a:solidFill>
            <a:miter lim="800000"/>
            <a:headEnd/>
            <a:tailEnd/>
          </a:ln>
        </p:spPr>
        <p:txBody>
          <a:bodyPr wrap="none" anchor="ctr"/>
          <a:lstStyle/>
          <a:p>
            <a:endParaRPr lang="en-US" dirty="0"/>
          </a:p>
        </p:txBody>
      </p:sp>
      <p:sp>
        <p:nvSpPr>
          <p:cNvPr id="104468" name="Text Box 23"/>
          <p:cNvSpPr txBox="1">
            <a:spLocks noChangeArrowheads="1"/>
          </p:cNvSpPr>
          <p:nvPr/>
        </p:nvSpPr>
        <p:spPr bwMode="auto">
          <a:xfrm>
            <a:off x="4500563" y="1412875"/>
            <a:ext cx="1655762" cy="646331"/>
          </a:xfrm>
          <a:prstGeom prst="rect">
            <a:avLst/>
          </a:prstGeom>
          <a:noFill/>
          <a:ln w="9525">
            <a:noFill/>
            <a:miter lim="800000"/>
            <a:headEnd/>
            <a:tailEnd/>
          </a:ln>
        </p:spPr>
        <p:txBody>
          <a:bodyPr>
            <a:spAutoFit/>
          </a:bodyPr>
          <a:lstStyle/>
          <a:p>
            <a:pPr>
              <a:spcBef>
                <a:spcPct val="50000"/>
              </a:spcBef>
            </a:pPr>
            <a:r>
              <a:rPr lang="en-US" dirty="0" smtClean="0"/>
              <a:t>Consumer surplus</a:t>
            </a:r>
            <a:endParaRPr lang="en-US" dirty="0"/>
          </a:p>
        </p:txBody>
      </p:sp>
      <p:sp>
        <p:nvSpPr>
          <p:cNvPr id="104469" name="Text Box 24"/>
          <p:cNvSpPr txBox="1">
            <a:spLocks noChangeArrowheads="1"/>
          </p:cNvSpPr>
          <p:nvPr/>
        </p:nvSpPr>
        <p:spPr bwMode="auto">
          <a:xfrm>
            <a:off x="4500563" y="2133600"/>
            <a:ext cx="1655762" cy="646331"/>
          </a:xfrm>
          <a:prstGeom prst="rect">
            <a:avLst/>
          </a:prstGeom>
          <a:noFill/>
          <a:ln w="9525">
            <a:noFill/>
            <a:miter lim="800000"/>
            <a:headEnd/>
            <a:tailEnd/>
          </a:ln>
        </p:spPr>
        <p:txBody>
          <a:bodyPr>
            <a:spAutoFit/>
          </a:bodyPr>
          <a:lstStyle/>
          <a:p>
            <a:pPr>
              <a:spcBef>
                <a:spcPct val="50000"/>
              </a:spcBef>
            </a:pPr>
            <a:r>
              <a:rPr lang="en-US" dirty="0" smtClean="0"/>
              <a:t>Deadweight loss</a:t>
            </a:r>
            <a:endParaRPr lang="en-US" dirty="0"/>
          </a:p>
        </p:txBody>
      </p:sp>
      <p:sp>
        <p:nvSpPr>
          <p:cNvPr id="104470" name="Rectangle 25"/>
          <p:cNvSpPr>
            <a:spLocks noChangeArrowheads="1"/>
          </p:cNvSpPr>
          <p:nvPr/>
        </p:nvSpPr>
        <p:spPr bwMode="auto">
          <a:xfrm>
            <a:off x="1258888" y="2565400"/>
            <a:ext cx="649287" cy="647700"/>
          </a:xfrm>
          <a:prstGeom prst="rect">
            <a:avLst/>
          </a:prstGeom>
          <a:solidFill>
            <a:srgbClr val="008000">
              <a:alpha val="39999"/>
            </a:srgbClr>
          </a:solidFill>
          <a:ln w="9525">
            <a:noFill/>
            <a:miter lim="800000"/>
            <a:headEnd/>
            <a:tailEnd/>
          </a:ln>
        </p:spPr>
        <p:txBody>
          <a:bodyPr wrap="none" anchor="ctr"/>
          <a:lstStyle/>
          <a:p>
            <a:endParaRPr lang="en-US" dirty="0"/>
          </a:p>
        </p:txBody>
      </p:sp>
      <p:sp>
        <p:nvSpPr>
          <p:cNvPr id="104471" name="AutoShape 26"/>
          <p:cNvSpPr>
            <a:spLocks noChangeArrowheads="1"/>
          </p:cNvSpPr>
          <p:nvPr/>
        </p:nvSpPr>
        <p:spPr bwMode="auto">
          <a:xfrm flipV="1">
            <a:off x="1258888" y="3213100"/>
            <a:ext cx="649287" cy="287338"/>
          </a:xfrm>
          <a:prstGeom prst="rtTriangle">
            <a:avLst/>
          </a:prstGeom>
          <a:solidFill>
            <a:srgbClr val="008000">
              <a:alpha val="39999"/>
            </a:srgbClr>
          </a:solidFill>
          <a:ln w="9525">
            <a:noFill/>
            <a:miter lim="800000"/>
            <a:headEnd/>
            <a:tailEnd/>
          </a:ln>
        </p:spPr>
        <p:txBody>
          <a:bodyPr wrap="none" anchor="ctr"/>
          <a:lstStyle/>
          <a:p>
            <a:endParaRPr lang="en-US" dirty="0"/>
          </a:p>
        </p:txBody>
      </p:sp>
      <p:sp>
        <p:nvSpPr>
          <p:cNvPr id="104472" name="AutoShape 22"/>
          <p:cNvSpPr>
            <a:spLocks noChangeArrowheads="1"/>
          </p:cNvSpPr>
          <p:nvPr/>
        </p:nvSpPr>
        <p:spPr bwMode="auto">
          <a:xfrm>
            <a:off x="3708400" y="2997200"/>
            <a:ext cx="792163" cy="433388"/>
          </a:xfrm>
          <a:prstGeom prst="rtTriangle">
            <a:avLst/>
          </a:prstGeom>
          <a:solidFill>
            <a:srgbClr val="008000">
              <a:alpha val="39999"/>
            </a:srgbClr>
          </a:solidFill>
          <a:ln w="9525">
            <a:solidFill>
              <a:schemeClr val="tx1"/>
            </a:solidFill>
            <a:miter lim="800000"/>
            <a:headEnd/>
            <a:tailEnd/>
          </a:ln>
        </p:spPr>
        <p:txBody>
          <a:bodyPr wrap="none" anchor="ctr"/>
          <a:lstStyle/>
          <a:p>
            <a:endParaRPr lang="en-US" dirty="0"/>
          </a:p>
        </p:txBody>
      </p:sp>
      <p:sp>
        <p:nvSpPr>
          <p:cNvPr id="104473" name="Text Box 28"/>
          <p:cNvSpPr txBox="1">
            <a:spLocks noChangeArrowheads="1"/>
          </p:cNvSpPr>
          <p:nvPr/>
        </p:nvSpPr>
        <p:spPr bwMode="auto">
          <a:xfrm>
            <a:off x="4500563" y="2925763"/>
            <a:ext cx="1655762" cy="646331"/>
          </a:xfrm>
          <a:prstGeom prst="rect">
            <a:avLst/>
          </a:prstGeom>
          <a:noFill/>
          <a:ln w="9525">
            <a:noFill/>
            <a:miter lim="800000"/>
            <a:headEnd/>
            <a:tailEnd/>
          </a:ln>
        </p:spPr>
        <p:txBody>
          <a:bodyPr>
            <a:spAutoFit/>
          </a:bodyPr>
          <a:lstStyle/>
          <a:p>
            <a:pPr>
              <a:spcBef>
                <a:spcPct val="50000"/>
              </a:spcBef>
            </a:pPr>
            <a:r>
              <a:rPr lang="en-US" dirty="0" smtClean="0"/>
              <a:t>Producer surplus</a:t>
            </a:r>
            <a:endParaRPr lang="en-US" dirty="0"/>
          </a:p>
        </p:txBody>
      </p:sp>
      <p:sp>
        <p:nvSpPr>
          <p:cNvPr id="104474" name="Line 4"/>
          <p:cNvSpPr>
            <a:spLocks noChangeShapeType="1"/>
          </p:cNvSpPr>
          <p:nvPr/>
        </p:nvSpPr>
        <p:spPr bwMode="auto">
          <a:xfrm flipV="1">
            <a:off x="6156325" y="1341438"/>
            <a:ext cx="0" cy="2592387"/>
          </a:xfrm>
          <a:prstGeom prst="line">
            <a:avLst/>
          </a:prstGeom>
          <a:noFill/>
          <a:ln w="9525">
            <a:solidFill>
              <a:schemeClr val="tx1"/>
            </a:solidFill>
            <a:round/>
            <a:headEnd/>
            <a:tailEnd type="triangle" w="med" len="med"/>
          </a:ln>
        </p:spPr>
        <p:txBody>
          <a:bodyPr/>
          <a:lstStyle/>
          <a:p>
            <a:endParaRPr lang="en-US" dirty="0"/>
          </a:p>
        </p:txBody>
      </p:sp>
      <p:sp>
        <p:nvSpPr>
          <p:cNvPr id="104475" name="Line 5"/>
          <p:cNvSpPr>
            <a:spLocks noChangeShapeType="1"/>
          </p:cNvSpPr>
          <p:nvPr/>
        </p:nvSpPr>
        <p:spPr bwMode="auto">
          <a:xfrm>
            <a:off x="6156325" y="3933825"/>
            <a:ext cx="2592388" cy="0"/>
          </a:xfrm>
          <a:prstGeom prst="line">
            <a:avLst/>
          </a:prstGeom>
          <a:noFill/>
          <a:ln w="9525">
            <a:solidFill>
              <a:schemeClr val="tx1"/>
            </a:solidFill>
            <a:round/>
            <a:headEnd/>
            <a:tailEnd type="triangle" w="med" len="med"/>
          </a:ln>
        </p:spPr>
        <p:txBody>
          <a:bodyPr/>
          <a:lstStyle/>
          <a:p>
            <a:endParaRPr lang="en-US" dirty="0"/>
          </a:p>
        </p:txBody>
      </p:sp>
      <p:sp>
        <p:nvSpPr>
          <p:cNvPr id="104476" name="Line 9"/>
          <p:cNvSpPr>
            <a:spLocks noChangeShapeType="1"/>
          </p:cNvSpPr>
          <p:nvPr/>
        </p:nvSpPr>
        <p:spPr bwMode="auto">
          <a:xfrm>
            <a:off x="6156325" y="1844675"/>
            <a:ext cx="2087563" cy="2089150"/>
          </a:xfrm>
          <a:prstGeom prst="line">
            <a:avLst/>
          </a:prstGeom>
          <a:noFill/>
          <a:ln w="9525">
            <a:solidFill>
              <a:schemeClr val="tx1"/>
            </a:solidFill>
            <a:round/>
            <a:headEnd/>
            <a:tailEnd/>
          </a:ln>
        </p:spPr>
        <p:txBody>
          <a:bodyPr/>
          <a:lstStyle/>
          <a:p>
            <a:endParaRPr lang="en-US" dirty="0"/>
          </a:p>
        </p:txBody>
      </p:sp>
      <p:sp>
        <p:nvSpPr>
          <p:cNvPr id="104477" name="Szövegdoboz 19"/>
          <p:cNvSpPr txBox="1">
            <a:spLocks noChangeArrowheads="1"/>
          </p:cNvSpPr>
          <p:nvPr/>
        </p:nvSpPr>
        <p:spPr bwMode="auto">
          <a:xfrm>
            <a:off x="8389938" y="3573463"/>
            <a:ext cx="503237" cy="366712"/>
          </a:xfrm>
          <a:prstGeom prst="rect">
            <a:avLst/>
          </a:prstGeom>
          <a:noFill/>
          <a:ln w="9525">
            <a:noFill/>
            <a:miter lim="800000"/>
            <a:headEnd/>
            <a:tailEnd/>
          </a:ln>
        </p:spPr>
        <p:txBody>
          <a:bodyPr>
            <a:spAutoFit/>
          </a:bodyPr>
          <a:lstStyle/>
          <a:p>
            <a:r>
              <a:rPr lang="en-US" dirty="0" smtClean="0">
                <a:latin typeface="Gill Sans MT" pitchFamily="34" charset="-18"/>
              </a:rPr>
              <a:t>Q</a:t>
            </a:r>
            <a:endParaRPr lang="en-US" dirty="0">
              <a:latin typeface="Gill Sans MT" pitchFamily="34" charset="-18"/>
            </a:endParaRPr>
          </a:p>
        </p:txBody>
      </p:sp>
      <p:sp>
        <p:nvSpPr>
          <p:cNvPr id="104478" name="Szövegdoboz 19"/>
          <p:cNvSpPr txBox="1">
            <a:spLocks noChangeArrowheads="1"/>
          </p:cNvSpPr>
          <p:nvPr/>
        </p:nvSpPr>
        <p:spPr bwMode="auto">
          <a:xfrm>
            <a:off x="7885113" y="1773238"/>
            <a:ext cx="719137" cy="366712"/>
          </a:xfrm>
          <a:prstGeom prst="rect">
            <a:avLst/>
          </a:prstGeom>
          <a:noFill/>
          <a:ln w="9525">
            <a:noFill/>
            <a:miter lim="800000"/>
            <a:headEnd/>
            <a:tailEnd/>
          </a:ln>
        </p:spPr>
        <p:txBody>
          <a:bodyPr>
            <a:spAutoFit/>
          </a:bodyPr>
          <a:lstStyle/>
          <a:p>
            <a:r>
              <a:rPr lang="en-US" dirty="0" smtClean="0">
                <a:latin typeface="Gill Sans MT" pitchFamily="34" charset="-18"/>
              </a:rPr>
              <a:t>MC</a:t>
            </a:r>
            <a:endParaRPr lang="en-US" dirty="0">
              <a:latin typeface="Gill Sans MT" pitchFamily="34" charset="-18"/>
            </a:endParaRPr>
          </a:p>
        </p:txBody>
      </p:sp>
      <p:sp>
        <p:nvSpPr>
          <p:cNvPr id="104479" name="Szövegdoboz 19"/>
          <p:cNvSpPr txBox="1">
            <a:spLocks noChangeArrowheads="1"/>
          </p:cNvSpPr>
          <p:nvPr/>
        </p:nvSpPr>
        <p:spPr bwMode="auto">
          <a:xfrm>
            <a:off x="7812088" y="3284538"/>
            <a:ext cx="503237" cy="366712"/>
          </a:xfrm>
          <a:prstGeom prst="rect">
            <a:avLst/>
          </a:prstGeom>
          <a:noFill/>
          <a:ln w="9525">
            <a:noFill/>
            <a:miter lim="800000"/>
            <a:headEnd/>
            <a:tailEnd/>
          </a:ln>
        </p:spPr>
        <p:txBody>
          <a:bodyPr>
            <a:spAutoFit/>
          </a:bodyPr>
          <a:lstStyle/>
          <a:p>
            <a:r>
              <a:rPr lang="en-US" dirty="0" smtClean="0">
                <a:latin typeface="Gill Sans MT" pitchFamily="34" charset="-18"/>
              </a:rPr>
              <a:t>Q</a:t>
            </a:r>
            <a:r>
              <a:rPr lang="en-US" baseline="-25000" dirty="0" smtClean="0">
                <a:latin typeface="Gill Sans MT" pitchFamily="34" charset="-18"/>
              </a:rPr>
              <a:t>D</a:t>
            </a:r>
            <a:endParaRPr lang="en-US" dirty="0">
              <a:latin typeface="Gill Sans MT" pitchFamily="34" charset="-18"/>
            </a:endParaRPr>
          </a:p>
        </p:txBody>
      </p:sp>
      <p:sp>
        <p:nvSpPr>
          <p:cNvPr id="104480" name="Line 45"/>
          <p:cNvSpPr>
            <a:spLocks noChangeShapeType="1"/>
          </p:cNvSpPr>
          <p:nvPr/>
        </p:nvSpPr>
        <p:spPr bwMode="auto">
          <a:xfrm>
            <a:off x="1908175" y="3213100"/>
            <a:ext cx="0" cy="720725"/>
          </a:xfrm>
          <a:prstGeom prst="line">
            <a:avLst/>
          </a:prstGeom>
          <a:noFill/>
          <a:ln w="9525">
            <a:solidFill>
              <a:schemeClr val="tx1"/>
            </a:solidFill>
            <a:prstDash val="dash"/>
            <a:round/>
            <a:headEnd/>
            <a:tailEnd/>
          </a:ln>
        </p:spPr>
        <p:txBody>
          <a:bodyPr/>
          <a:lstStyle/>
          <a:p>
            <a:endParaRPr lang="en-US" dirty="0"/>
          </a:p>
        </p:txBody>
      </p:sp>
      <p:sp>
        <p:nvSpPr>
          <p:cNvPr id="104481" name="Line 46"/>
          <p:cNvSpPr>
            <a:spLocks noChangeShapeType="1"/>
          </p:cNvSpPr>
          <p:nvPr/>
        </p:nvSpPr>
        <p:spPr bwMode="auto">
          <a:xfrm flipH="1">
            <a:off x="6156325" y="2997200"/>
            <a:ext cx="1079500" cy="0"/>
          </a:xfrm>
          <a:prstGeom prst="line">
            <a:avLst/>
          </a:prstGeom>
          <a:noFill/>
          <a:ln w="9525">
            <a:solidFill>
              <a:schemeClr val="tx1"/>
            </a:solidFill>
            <a:prstDash val="dash"/>
            <a:round/>
            <a:headEnd/>
            <a:tailEnd/>
          </a:ln>
        </p:spPr>
        <p:txBody>
          <a:bodyPr/>
          <a:lstStyle/>
          <a:p>
            <a:endParaRPr lang="en-US" dirty="0"/>
          </a:p>
        </p:txBody>
      </p:sp>
      <p:sp>
        <p:nvSpPr>
          <p:cNvPr id="104482" name="Line 47"/>
          <p:cNvSpPr>
            <a:spLocks noChangeShapeType="1"/>
          </p:cNvSpPr>
          <p:nvPr/>
        </p:nvSpPr>
        <p:spPr bwMode="auto">
          <a:xfrm>
            <a:off x="7308850" y="2997200"/>
            <a:ext cx="0" cy="936625"/>
          </a:xfrm>
          <a:prstGeom prst="line">
            <a:avLst/>
          </a:prstGeom>
          <a:noFill/>
          <a:ln w="9525">
            <a:solidFill>
              <a:schemeClr val="tx1"/>
            </a:solidFill>
            <a:prstDash val="dash"/>
            <a:round/>
            <a:headEnd/>
            <a:tailEnd/>
          </a:ln>
        </p:spPr>
        <p:txBody>
          <a:bodyPr/>
          <a:lstStyle/>
          <a:p>
            <a:endParaRPr lang="en-US" dirty="0"/>
          </a:p>
        </p:txBody>
      </p:sp>
      <p:sp>
        <p:nvSpPr>
          <p:cNvPr id="104483" name="Szövegdoboz 19"/>
          <p:cNvSpPr txBox="1">
            <a:spLocks noChangeArrowheads="1"/>
          </p:cNvSpPr>
          <p:nvPr/>
        </p:nvSpPr>
        <p:spPr bwMode="auto">
          <a:xfrm>
            <a:off x="900113" y="2349500"/>
            <a:ext cx="503237" cy="366713"/>
          </a:xfrm>
          <a:prstGeom prst="rect">
            <a:avLst/>
          </a:prstGeom>
          <a:noFill/>
          <a:ln w="9525">
            <a:noFill/>
            <a:miter lim="800000"/>
            <a:headEnd/>
            <a:tailEnd/>
          </a:ln>
        </p:spPr>
        <p:txBody>
          <a:bodyPr>
            <a:spAutoFit/>
          </a:bodyPr>
          <a:lstStyle/>
          <a:p>
            <a:r>
              <a:rPr lang="en-US" dirty="0" smtClean="0">
                <a:latin typeface="Gill Sans MT" pitchFamily="34" charset="-18"/>
              </a:rPr>
              <a:t>P</a:t>
            </a:r>
            <a:r>
              <a:rPr lang="en-US" baseline="-25000" dirty="0" smtClean="0">
                <a:latin typeface="Gill Sans MT" pitchFamily="34" charset="-18"/>
              </a:rPr>
              <a:t>M</a:t>
            </a:r>
            <a:endParaRPr lang="en-US" dirty="0">
              <a:latin typeface="Gill Sans MT" pitchFamily="34" charset="-18"/>
            </a:endParaRPr>
          </a:p>
        </p:txBody>
      </p:sp>
      <p:sp>
        <p:nvSpPr>
          <p:cNvPr id="104484" name="Szövegdoboz 19"/>
          <p:cNvSpPr txBox="1">
            <a:spLocks noChangeArrowheads="1"/>
          </p:cNvSpPr>
          <p:nvPr/>
        </p:nvSpPr>
        <p:spPr bwMode="auto">
          <a:xfrm>
            <a:off x="5795963" y="2781300"/>
            <a:ext cx="503237" cy="369332"/>
          </a:xfrm>
          <a:prstGeom prst="rect">
            <a:avLst/>
          </a:prstGeom>
          <a:noFill/>
          <a:ln w="9525">
            <a:noFill/>
            <a:miter lim="800000"/>
            <a:headEnd/>
            <a:tailEnd/>
          </a:ln>
        </p:spPr>
        <p:txBody>
          <a:bodyPr>
            <a:spAutoFit/>
          </a:bodyPr>
          <a:lstStyle/>
          <a:p>
            <a:r>
              <a:rPr lang="en-US" dirty="0" smtClean="0">
                <a:latin typeface="Gill Sans MT" pitchFamily="34" charset="-18"/>
              </a:rPr>
              <a:t>P</a:t>
            </a:r>
            <a:r>
              <a:rPr lang="en-US" baseline="-25000" dirty="0" smtClean="0">
                <a:latin typeface="Gill Sans MT" pitchFamily="34" charset="-18"/>
              </a:rPr>
              <a:t>C</a:t>
            </a:r>
            <a:endParaRPr lang="en-US" dirty="0">
              <a:latin typeface="Gill Sans MT" pitchFamily="34" charset="-18"/>
            </a:endParaRPr>
          </a:p>
        </p:txBody>
      </p:sp>
      <p:sp>
        <p:nvSpPr>
          <p:cNvPr id="104485" name="Szövegdoboz 19"/>
          <p:cNvSpPr txBox="1">
            <a:spLocks noChangeArrowheads="1"/>
          </p:cNvSpPr>
          <p:nvPr/>
        </p:nvSpPr>
        <p:spPr bwMode="auto">
          <a:xfrm>
            <a:off x="1692275" y="3860800"/>
            <a:ext cx="503238" cy="366713"/>
          </a:xfrm>
          <a:prstGeom prst="rect">
            <a:avLst/>
          </a:prstGeom>
          <a:noFill/>
          <a:ln w="9525">
            <a:noFill/>
            <a:miter lim="800000"/>
            <a:headEnd/>
            <a:tailEnd/>
          </a:ln>
        </p:spPr>
        <p:txBody>
          <a:bodyPr>
            <a:spAutoFit/>
          </a:bodyPr>
          <a:lstStyle/>
          <a:p>
            <a:r>
              <a:rPr lang="en-US" dirty="0" smtClean="0">
                <a:latin typeface="Gill Sans MT" pitchFamily="34" charset="-18"/>
              </a:rPr>
              <a:t>Q</a:t>
            </a:r>
            <a:r>
              <a:rPr lang="en-US" baseline="-25000" dirty="0" smtClean="0">
                <a:latin typeface="Gill Sans MT" pitchFamily="34" charset="-18"/>
              </a:rPr>
              <a:t>M</a:t>
            </a:r>
            <a:endParaRPr lang="en-US" dirty="0">
              <a:latin typeface="Gill Sans MT" pitchFamily="34" charset="-18"/>
            </a:endParaRPr>
          </a:p>
        </p:txBody>
      </p:sp>
      <p:sp>
        <p:nvSpPr>
          <p:cNvPr id="104486" name="Szövegdoboz 19"/>
          <p:cNvSpPr txBox="1">
            <a:spLocks noChangeArrowheads="1"/>
          </p:cNvSpPr>
          <p:nvPr/>
        </p:nvSpPr>
        <p:spPr bwMode="auto">
          <a:xfrm>
            <a:off x="7092950" y="3860800"/>
            <a:ext cx="503238" cy="366713"/>
          </a:xfrm>
          <a:prstGeom prst="rect">
            <a:avLst/>
          </a:prstGeom>
          <a:noFill/>
          <a:ln w="9525">
            <a:noFill/>
            <a:miter lim="800000"/>
            <a:headEnd/>
            <a:tailEnd/>
          </a:ln>
        </p:spPr>
        <p:txBody>
          <a:bodyPr>
            <a:spAutoFit/>
          </a:bodyPr>
          <a:lstStyle/>
          <a:p>
            <a:r>
              <a:rPr lang="en-US" dirty="0" smtClean="0">
                <a:latin typeface="Gill Sans MT" pitchFamily="34" charset="-18"/>
              </a:rPr>
              <a:t>Q</a:t>
            </a:r>
            <a:r>
              <a:rPr lang="en-US" baseline="-25000" dirty="0" smtClean="0">
                <a:latin typeface="Gill Sans MT" pitchFamily="34" charset="-18"/>
              </a:rPr>
              <a:t>C</a:t>
            </a:r>
            <a:endParaRPr lang="en-US" dirty="0">
              <a:latin typeface="Gill Sans MT" pitchFamily="34" charset="-18"/>
            </a:endParaRPr>
          </a:p>
        </p:txBody>
      </p:sp>
      <p:sp>
        <p:nvSpPr>
          <p:cNvPr id="104487" name="AutoShape 24"/>
          <p:cNvSpPr>
            <a:spLocks noChangeArrowheads="1"/>
          </p:cNvSpPr>
          <p:nvPr/>
        </p:nvSpPr>
        <p:spPr bwMode="auto">
          <a:xfrm>
            <a:off x="6156325" y="1844675"/>
            <a:ext cx="1152525" cy="1152525"/>
          </a:xfrm>
          <a:prstGeom prst="rtTriangle">
            <a:avLst/>
          </a:prstGeom>
          <a:solidFill>
            <a:srgbClr val="800000">
              <a:alpha val="20000"/>
            </a:srgbClr>
          </a:solidFill>
          <a:ln w="9525">
            <a:noFill/>
            <a:miter lim="800000"/>
            <a:headEnd/>
            <a:tailEnd/>
          </a:ln>
        </p:spPr>
        <p:txBody>
          <a:bodyPr wrap="none" anchor="ctr"/>
          <a:lstStyle/>
          <a:p>
            <a:endParaRPr lang="en-US" dirty="0"/>
          </a:p>
        </p:txBody>
      </p:sp>
      <p:sp>
        <p:nvSpPr>
          <p:cNvPr id="104488" name="AutoShape 22"/>
          <p:cNvSpPr>
            <a:spLocks noChangeArrowheads="1"/>
          </p:cNvSpPr>
          <p:nvPr/>
        </p:nvSpPr>
        <p:spPr bwMode="auto">
          <a:xfrm flipV="1">
            <a:off x="6156325" y="2997200"/>
            <a:ext cx="1152525" cy="503238"/>
          </a:xfrm>
          <a:prstGeom prst="rtTriangle">
            <a:avLst/>
          </a:prstGeom>
          <a:solidFill>
            <a:srgbClr val="008000">
              <a:alpha val="39999"/>
            </a:srgbClr>
          </a:solidFill>
          <a:ln w="9525">
            <a:noFill/>
            <a:miter lim="800000"/>
            <a:headEnd/>
            <a:tailEnd/>
          </a:ln>
        </p:spPr>
        <p:txBody>
          <a:bodyPr rot="10800000" wrap="none" anchor="ctr"/>
          <a:lstStyle/>
          <a:p>
            <a:endParaRPr lang="en-US" dirty="0"/>
          </a:p>
        </p:txBody>
      </p:sp>
      <p:sp>
        <p:nvSpPr>
          <p:cNvPr id="104489" name="Freeform 46"/>
          <p:cNvSpPr>
            <a:spLocks/>
          </p:cNvSpPr>
          <p:nvPr/>
        </p:nvSpPr>
        <p:spPr bwMode="auto">
          <a:xfrm>
            <a:off x="1258888" y="1773238"/>
            <a:ext cx="2332037" cy="1728787"/>
          </a:xfrm>
          <a:custGeom>
            <a:avLst/>
            <a:gdLst>
              <a:gd name="T0" fmla="*/ 0 w 1633"/>
              <a:gd name="T1" fmla="*/ 1089 h 1089"/>
              <a:gd name="T2" fmla="*/ 1361 w 1633"/>
              <a:gd name="T3" fmla="*/ 499 h 1089"/>
              <a:gd name="T4" fmla="*/ 1633 w 1633"/>
              <a:gd name="T5" fmla="*/ 0 h 1089"/>
              <a:gd name="T6" fmla="*/ 0 60000 65536"/>
              <a:gd name="T7" fmla="*/ 0 60000 65536"/>
              <a:gd name="T8" fmla="*/ 0 60000 65536"/>
              <a:gd name="T9" fmla="*/ 0 w 1633"/>
              <a:gd name="T10" fmla="*/ 0 h 1089"/>
              <a:gd name="T11" fmla="*/ 1633 w 1633"/>
              <a:gd name="T12" fmla="*/ 1089 h 1089"/>
            </a:gdLst>
            <a:ahLst/>
            <a:cxnLst>
              <a:cxn ang="T6">
                <a:pos x="T0" y="T1"/>
              </a:cxn>
              <a:cxn ang="T7">
                <a:pos x="T2" y="T3"/>
              </a:cxn>
              <a:cxn ang="T8">
                <a:pos x="T4" y="T5"/>
              </a:cxn>
            </a:cxnLst>
            <a:rect l="T9" t="T10" r="T11" b="T12"/>
            <a:pathLst>
              <a:path w="1633" h="1089">
                <a:moveTo>
                  <a:pt x="0" y="1089"/>
                </a:moveTo>
                <a:cubicBezTo>
                  <a:pt x="544" y="884"/>
                  <a:pt x="1089" y="680"/>
                  <a:pt x="1361" y="499"/>
                </a:cubicBezTo>
                <a:cubicBezTo>
                  <a:pt x="1633" y="318"/>
                  <a:pt x="1633" y="159"/>
                  <a:pt x="1633" y="0"/>
                </a:cubicBezTo>
              </a:path>
            </a:pathLst>
          </a:custGeom>
          <a:noFill/>
          <a:ln w="9525">
            <a:solidFill>
              <a:schemeClr val="tx1"/>
            </a:solidFill>
            <a:round/>
            <a:headEnd/>
            <a:tailEnd/>
          </a:ln>
        </p:spPr>
        <p:txBody>
          <a:bodyPr/>
          <a:lstStyle/>
          <a:p>
            <a:endParaRPr lang="en-US" dirty="0"/>
          </a:p>
        </p:txBody>
      </p:sp>
      <p:sp>
        <p:nvSpPr>
          <p:cNvPr id="104490" name="Freeform 47"/>
          <p:cNvSpPr>
            <a:spLocks/>
          </p:cNvSpPr>
          <p:nvPr/>
        </p:nvSpPr>
        <p:spPr bwMode="auto">
          <a:xfrm>
            <a:off x="6156325" y="1773238"/>
            <a:ext cx="2332038" cy="1728787"/>
          </a:xfrm>
          <a:custGeom>
            <a:avLst/>
            <a:gdLst>
              <a:gd name="T0" fmla="*/ 0 w 1633"/>
              <a:gd name="T1" fmla="*/ 1089 h 1089"/>
              <a:gd name="T2" fmla="*/ 1361 w 1633"/>
              <a:gd name="T3" fmla="*/ 499 h 1089"/>
              <a:gd name="T4" fmla="*/ 1633 w 1633"/>
              <a:gd name="T5" fmla="*/ 0 h 1089"/>
              <a:gd name="T6" fmla="*/ 0 60000 65536"/>
              <a:gd name="T7" fmla="*/ 0 60000 65536"/>
              <a:gd name="T8" fmla="*/ 0 60000 65536"/>
              <a:gd name="T9" fmla="*/ 0 w 1633"/>
              <a:gd name="T10" fmla="*/ 0 h 1089"/>
              <a:gd name="T11" fmla="*/ 1633 w 1633"/>
              <a:gd name="T12" fmla="*/ 1089 h 1089"/>
            </a:gdLst>
            <a:ahLst/>
            <a:cxnLst>
              <a:cxn ang="T6">
                <a:pos x="T0" y="T1"/>
              </a:cxn>
              <a:cxn ang="T7">
                <a:pos x="T2" y="T3"/>
              </a:cxn>
              <a:cxn ang="T8">
                <a:pos x="T4" y="T5"/>
              </a:cxn>
            </a:cxnLst>
            <a:rect l="T9" t="T10" r="T11" b="T12"/>
            <a:pathLst>
              <a:path w="1633" h="1089">
                <a:moveTo>
                  <a:pt x="0" y="1089"/>
                </a:moveTo>
                <a:cubicBezTo>
                  <a:pt x="544" y="884"/>
                  <a:pt x="1089" y="680"/>
                  <a:pt x="1361" y="499"/>
                </a:cubicBezTo>
                <a:cubicBezTo>
                  <a:pt x="1633" y="318"/>
                  <a:pt x="1633" y="159"/>
                  <a:pt x="1633" y="0"/>
                </a:cubicBezTo>
              </a:path>
            </a:pathLst>
          </a:custGeom>
          <a:no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496020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hu-HU" dirty="0" smtClean="0"/>
              <a:t>Price discrimination</a:t>
            </a:r>
          </a:p>
        </p:txBody>
      </p:sp>
      <p:sp>
        <p:nvSpPr>
          <p:cNvPr id="4099" name="Rectangle 3"/>
          <p:cNvSpPr>
            <a:spLocks noGrp="1" noChangeArrowheads="1"/>
          </p:cNvSpPr>
          <p:nvPr>
            <p:ph type="body" idx="1"/>
          </p:nvPr>
        </p:nvSpPr>
        <p:spPr/>
        <p:txBody>
          <a:bodyPr/>
          <a:lstStyle/>
          <a:p>
            <a:pPr marL="609600" indent="-609600" eaLnBrk="1" hangingPunct="1"/>
            <a:r>
              <a:rPr lang="en-US" altLang="hu-HU" sz="2800" dirty="0" smtClean="0"/>
              <a:t>Different prices for different customers</a:t>
            </a:r>
          </a:p>
          <a:p>
            <a:pPr marL="990600" lvl="1" indent="-533400" eaLnBrk="1" hangingPunct="1"/>
            <a:r>
              <a:rPr lang="en-US" altLang="hu-HU" sz="2400" dirty="0" smtClean="0"/>
              <a:t>Monopoly may extract more CS (motivation)</a:t>
            </a:r>
          </a:p>
          <a:p>
            <a:pPr marL="990600" lvl="1" indent="-533400" eaLnBrk="1" hangingPunct="1"/>
            <a:r>
              <a:rPr lang="en-US" altLang="hu-HU" sz="2400" dirty="0" smtClean="0"/>
              <a:t>Efficiency and welfare may increase (side effects)</a:t>
            </a:r>
          </a:p>
          <a:p>
            <a:pPr marL="609600" indent="-609600" eaLnBrk="1" hangingPunct="1"/>
            <a:r>
              <a:rPr lang="en-US" altLang="hu-HU" sz="2800" dirty="0" smtClean="0"/>
              <a:t>Obstacles to price discrimination</a:t>
            </a:r>
          </a:p>
          <a:p>
            <a:pPr marL="990600" lvl="1" indent="-533400" eaLnBrk="1" hangingPunct="1">
              <a:buFontTx/>
              <a:buAutoNum type="arabicParenBoth"/>
            </a:pPr>
            <a:r>
              <a:rPr lang="en-US" altLang="hu-HU" sz="2400" dirty="0" smtClean="0"/>
              <a:t>Monopolist needs information about her customers (“who is who on the demand curve”)</a:t>
            </a:r>
          </a:p>
          <a:p>
            <a:pPr marL="990600" lvl="1" indent="-533400" eaLnBrk="1" hangingPunct="1">
              <a:buFontTx/>
              <a:buAutoNum type="arabicParenBoth"/>
            </a:pPr>
            <a:r>
              <a:rPr lang="en-US" altLang="hu-HU" sz="2400" dirty="0" smtClean="0"/>
              <a:t>Arbitrage must be excluded</a:t>
            </a:r>
          </a:p>
          <a:p>
            <a:pPr marL="990600" lvl="1" indent="-533400" eaLnBrk="1" hangingPunct="1"/>
            <a:r>
              <a:rPr lang="en-US" altLang="hu-HU" sz="2400" dirty="0" smtClean="0"/>
              <a:t>Ad 1: demand curve is an ordering of the consumers by their reservation prices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Effect transition="in" filter="fade">
                                      <p:cBhvr>
                                        <p:cTn id="19" dur="1000"/>
                                        <p:tgtEl>
                                          <p:spTgt spid="4099">
                                            <p:txEl>
                                              <p:pRg st="3" end="3"/>
                                            </p:txEl>
                                          </p:spTgt>
                                        </p:tgtEl>
                                      </p:cBhvr>
                                    </p:animEffect>
                                    <p:anim calcmode="lin" valueType="num">
                                      <p:cBhvr>
                                        <p:cTn id="2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099">
                                            <p:txEl>
                                              <p:pRg st="4" end="4"/>
                                            </p:txEl>
                                          </p:spTgt>
                                        </p:tgtEl>
                                        <p:attrNameLst>
                                          <p:attrName>style.visibility</p:attrName>
                                        </p:attrNameLst>
                                      </p:cBhvr>
                                      <p:to>
                                        <p:strVal val="visible"/>
                                      </p:to>
                                    </p:set>
                                    <p:anim calcmode="lin" valueType="num">
                                      <p:cBhvr additive="base">
                                        <p:cTn id="26"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 calcmode="lin" valueType="num">
                                      <p:cBhvr additive="base">
                                        <p:cTn id="32"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099">
                                            <p:txEl>
                                              <p:pRg st="6" end="6"/>
                                            </p:txEl>
                                          </p:spTgt>
                                        </p:tgtEl>
                                        <p:attrNameLst>
                                          <p:attrName>style.visibility</p:attrName>
                                        </p:attrNameLst>
                                      </p:cBhvr>
                                      <p:to>
                                        <p:strVal val="visible"/>
                                      </p:to>
                                    </p:set>
                                    <p:anim calcmode="lin" valueType="num">
                                      <p:cBhvr additive="base">
                                        <p:cTn id="38"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06437"/>
          </a:xfrm>
        </p:spPr>
        <p:txBody>
          <a:bodyPr/>
          <a:lstStyle/>
          <a:p>
            <a:pPr eaLnBrk="1" hangingPunct="1"/>
            <a:r>
              <a:rPr lang="en-US" altLang="hu-HU" sz="3200" smtClean="0"/>
              <a:t>Example: Deriving the demand curve</a:t>
            </a:r>
            <a:r>
              <a:rPr lang="hu-HU" altLang="hu-HU" sz="3200" smtClean="0"/>
              <a:t> (PP 3.1)</a:t>
            </a:r>
            <a:endParaRPr lang="en-US" altLang="hu-HU" sz="3200" smtClean="0"/>
          </a:p>
        </p:txBody>
      </p:sp>
      <p:sp>
        <p:nvSpPr>
          <p:cNvPr id="5123" name="Rectangle 3"/>
          <p:cNvSpPr>
            <a:spLocks noGrp="1" noChangeArrowheads="1"/>
          </p:cNvSpPr>
          <p:nvPr>
            <p:ph type="body" sz="half" idx="1"/>
          </p:nvPr>
        </p:nvSpPr>
        <p:spPr>
          <a:xfrm>
            <a:off x="457200" y="1052513"/>
            <a:ext cx="8362950" cy="5329237"/>
          </a:xfrm>
        </p:spPr>
        <p:txBody>
          <a:bodyPr/>
          <a:lstStyle/>
          <a:p>
            <a:pPr eaLnBrk="1" hangingPunct="1"/>
            <a:r>
              <a:rPr lang="en-US" altLang="hu-HU" sz="2000" dirty="0" smtClean="0"/>
              <a:t>The monopolist sells 5 units at price $40 and he sells 10 units at price $25. He also knows that the demand curve is linear. Find the demand curve!</a:t>
            </a:r>
          </a:p>
          <a:p>
            <a:pPr eaLnBrk="1" hangingPunct="1"/>
            <a:r>
              <a:rPr lang="en-US" altLang="hu-HU" sz="2000" dirty="0" smtClean="0"/>
              <a:t>A straight line crossing two points can be found by using the formula:</a:t>
            </a:r>
          </a:p>
          <a:p>
            <a:pPr eaLnBrk="1" hangingPunct="1"/>
            <a:endParaRPr lang="en-US" altLang="hu-HU" sz="2000" dirty="0" smtClean="0"/>
          </a:p>
          <a:p>
            <a:pPr eaLnBrk="1" hangingPunct="1"/>
            <a:endParaRPr lang="en-US" altLang="hu-HU" sz="2000" dirty="0" smtClean="0"/>
          </a:p>
          <a:p>
            <a:pPr eaLnBrk="1" hangingPunct="1"/>
            <a:endParaRPr lang="en-US" altLang="hu-HU" sz="2000" dirty="0" smtClean="0"/>
          </a:p>
          <a:p>
            <a:pPr eaLnBrk="1" hangingPunct="1"/>
            <a:r>
              <a:rPr lang="en-US" altLang="hu-HU" sz="2000" dirty="0" smtClean="0"/>
              <a:t>The marginal revenue function is:</a:t>
            </a:r>
          </a:p>
          <a:p>
            <a:pPr eaLnBrk="1" hangingPunct="1"/>
            <a:r>
              <a:rPr lang="en-US" altLang="hu-HU" sz="2000" dirty="0" smtClean="0"/>
              <a:t>If everyone buys a second unit if it cost $8 below his reservation price, the demand curve will have a kink and it shifts to the right:</a:t>
            </a:r>
          </a:p>
        </p:txBody>
      </p:sp>
      <p:graphicFrame>
        <p:nvGraphicFramePr>
          <p:cNvPr id="5124" name="Object 4"/>
          <p:cNvGraphicFramePr>
            <a:graphicFrameLocks noGrp="1" noChangeAspect="1"/>
          </p:cNvGraphicFramePr>
          <p:nvPr>
            <p:ph sz="quarter" idx="2"/>
          </p:nvPr>
        </p:nvGraphicFramePr>
        <p:xfrm>
          <a:off x="2195513" y="2205038"/>
          <a:ext cx="4608512" cy="877887"/>
        </p:xfrm>
        <a:graphic>
          <a:graphicData uri="http://schemas.openxmlformats.org/presentationml/2006/ole">
            <mc:AlternateContent xmlns:mc="http://schemas.openxmlformats.org/markup-compatibility/2006">
              <mc:Choice xmlns:v="urn:schemas-microsoft-com:vml" Requires="v">
                <p:oleObj spid="_x0000_s5203" name="Egyenlet" r:id="rId3" imgW="3467100" imgH="660400" progId="Equation.3">
                  <p:embed/>
                </p:oleObj>
              </mc:Choice>
              <mc:Fallback>
                <p:oleObj name="Egyenlet" r:id="rId3" imgW="3467100" imgH="660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2205038"/>
                        <a:ext cx="4608512" cy="877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6"/>
          <p:cNvGraphicFramePr>
            <a:graphicFrameLocks noGrp="1" noChangeAspect="1"/>
          </p:cNvGraphicFramePr>
          <p:nvPr>
            <p:ph sz="quarter" idx="3"/>
          </p:nvPr>
        </p:nvGraphicFramePr>
        <p:xfrm>
          <a:off x="4500563" y="3227388"/>
          <a:ext cx="1871662" cy="346075"/>
        </p:xfrm>
        <a:graphic>
          <a:graphicData uri="http://schemas.openxmlformats.org/presentationml/2006/ole">
            <mc:AlternateContent xmlns:mc="http://schemas.openxmlformats.org/markup-compatibility/2006">
              <mc:Choice xmlns:v="urn:schemas-microsoft-com:vml" Requires="v">
                <p:oleObj spid="_x0000_s5204" name="Egyenlet" r:id="rId5" imgW="1104900" imgH="203200" progId="Equation.3">
                  <p:embed/>
                </p:oleObj>
              </mc:Choice>
              <mc:Fallback>
                <p:oleObj name="Egyenlet" r:id="rId5" imgW="1104900" imgH="203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3227388"/>
                        <a:ext cx="1871662"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126" name="Group 29"/>
          <p:cNvGrpSpPr>
            <a:grpSpLocks/>
          </p:cNvGrpSpPr>
          <p:nvPr/>
        </p:nvGrpSpPr>
        <p:grpSpPr bwMode="auto">
          <a:xfrm>
            <a:off x="2143125" y="4170363"/>
            <a:ext cx="4805363" cy="2382837"/>
            <a:chOff x="1350" y="2627"/>
            <a:chExt cx="3027" cy="1501"/>
          </a:xfrm>
        </p:grpSpPr>
        <p:sp>
          <p:nvSpPr>
            <p:cNvPr id="5127" name="Line 9"/>
            <p:cNvSpPr>
              <a:spLocks noChangeShapeType="1"/>
            </p:cNvSpPr>
            <p:nvPr/>
          </p:nvSpPr>
          <p:spPr bwMode="auto">
            <a:xfrm flipV="1">
              <a:off x="1655" y="2750"/>
              <a:ext cx="0" cy="113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28" name="Line 10"/>
            <p:cNvSpPr>
              <a:spLocks noChangeShapeType="1"/>
            </p:cNvSpPr>
            <p:nvPr/>
          </p:nvSpPr>
          <p:spPr bwMode="auto">
            <a:xfrm>
              <a:off x="1655" y="3884"/>
              <a:ext cx="231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29" name="Line 11"/>
            <p:cNvSpPr>
              <a:spLocks noChangeShapeType="1"/>
            </p:cNvSpPr>
            <p:nvPr/>
          </p:nvSpPr>
          <p:spPr bwMode="auto">
            <a:xfrm>
              <a:off x="1655" y="2886"/>
              <a:ext cx="771" cy="99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30" name="Text Box 12"/>
            <p:cNvSpPr txBox="1">
              <a:spLocks noChangeArrowheads="1"/>
            </p:cNvSpPr>
            <p:nvPr/>
          </p:nvSpPr>
          <p:spPr bwMode="auto">
            <a:xfrm>
              <a:off x="1371" y="2763"/>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55</a:t>
              </a:r>
              <a:endParaRPr lang="en-US" altLang="hu-HU"/>
            </a:p>
          </p:txBody>
        </p:sp>
        <p:sp>
          <p:nvSpPr>
            <p:cNvPr id="5131" name="Text Box 13"/>
            <p:cNvSpPr txBox="1">
              <a:spLocks noChangeArrowheads="1"/>
            </p:cNvSpPr>
            <p:nvPr/>
          </p:nvSpPr>
          <p:spPr bwMode="auto">
            <a:xfrm>
              <a:off x="2245" y="3897"/>
              <a:ext cx="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18.33</a:t>
              </a:r>
              <a:endParaRPr lang="en-US" altLang="hu-HU"/>
            </a:p>
          </p:txBody>
        </p:sp>
        <p:sp>
          <p:nvSpPr>
            <p:cNvPr id="5132" name="Text Box 14"/>
            <p:cNvSpPr txBox="1">
              <a:spLocks noChangeArrowheads="1"/>
            </p:cNvSpPr>
            <p:nvPr/>
          </p:nvSpPr>
          <p:spPr bwMode="auto">
            <a:xfrm>
              <a:off x="1350" y="3018"/>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47</a:t>
              </a:r>
              <a:endParaRPr lang="en-US" altLang="hu-HU"/>
            </a:p>
          </p:txBody>
        </p:sp>
        <p:sp>
          <p:nvSpPr>
            <p:cNvPr id="5133" name="Line 15"/>
            <p:cNvSpPr>
              <a:spLocks noChangeShapeType="1"/>
            </p:cNvSpPr>
            <p:nvPr/>
          </p:nvSpPr>
          <p:spPr bwMode="auto">
            <a:xfrm>
              <a:off x="1655" y="3158"/>
              <a:ext cx="22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34" name="Text Box 16"/>
            <p:cNvSpPr txBox="1">
              <a:spLocks noChangeArrowheads="1"/>
            </p:cNvSpPr>
            <p:nvPr/>
          </p:nvSpPr>
          <p:spPr bwMode="auto">
            <a:xfrm>
              <a:off x="3302" y="3852"/>
              <a:ext cx="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36.66</a:t>
              </a:r>
              <a:endParaRPr lang="en-US" altLang="hu-HU"/>
            </a:p>
          </p:txBody>
        </p:sp>
        <p:sp>
          <p:nvSpPr>
            <p:cNvPr id="5135" name="Text Box 17"/>
            <p:cNvSpPr txBox="1">
              <a:spLocks noChangeArrowheads="1"/>
            </p:cNvSpPr>
            <p:nvPr/>
          </p:nvSpPr>
          <p:spPr bwMode="auto">
            <a:xfrm>
              <a:off x="1416" y="358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8</a:t>
              </a:r>
              <a:endParaRPr lang="en-US" altLang="hu-HU"/>
            </a:p>
          </p:txBody>
        </p:sp>
        <p:sp>
          <p:nvSpPr>
            <p:cNvPr id="5136" name="Line 18"/>
            <p:cNvSpPr>
              <a:spLocks noChangeShapeType="1"/>
            </p:cNvSpPr>
            <p:nvPr/>
          </p:nvSpPr>
          <p:spPr bwMode="auto">
            <a:xfrm>
              <a:off x="1882" y="3158"/>
              <a:ext cx="1270" cy="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37" name="Line 19"/>
            <p:cNvSpPr>
              <a:spLocks noChangeShapeType="1"/>
            </p:cNvSpPr>
            <p:nvPr/>
          </p:nvSpPr>
          <p:spPr bwMode="auto">
            <a:xfrm>
              <a:off x="3152" y="3702"/>
              <a:ext cx="0" cy="18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38" name="Line 20"/>
            <p:cNvSpPr>
              <a:spLocks noChangeShapeType="1"/>
            </p:cNvSpPr>
            <p:nvPr/>
          </p:nvSpPr>
          <p:spPr bwMode="auto">
            <a:xfrm flipH="1">
              <a:off x="1655" y="3702"/>
              <a:ext cx="149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39" name="Text Box 21"/>
            <p:cNvSpPr txBox="1">
              <a:spLocks noChangeArrowheads="1"/>
            </p:cNvSpPr>
            <p:nvPr/>
          </p:nvSpPr>
          <p:spPr bwMode="auto">
            <a:xfrm>
              <a:off x="2925" y="3852"/>
              <a:ext cx="4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31.33</a:t>
              </a:r>
              <a:endParaRPr lang="en-US" altLang="hu-HU"/>
            </a:p>
          </p:txBody>
        </p:sp>
        <p:sp>
          <p:nvSpPr>
            <p:cNvPr id="5140" name="Line 22"/>
            <p:cNvSpPr>
              <a:spLocks noChangeShapeType="1"/>
            </p:cNvSpPr>
            <p:nvPr/>
          </p:nvSpPr>
          <p:spPr bwMode="auto">
            <a:xfrm>
              <a:off x="3152" y="3702"/>
              <a:ext cx="363" cy="182"/>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aphicFrame>
          <p:nvGraphicFramePr>
            <p:cNvPr id="5141" name="Object 23"/>
            <p:cNvGraphicFramePr>
              <a:graphicFrameLocks noChangeAspect="1"/>
            </p:cNvGraphicFramePr>
            <p:nvPr/>
          </p:nvGraphicFramePr>
          <p:xfrm>
            <a:off x="3079" y="2704"/>
            <a:ext cx="1298" cy="854"/>
          </p:xfrm>
          <a:graphic>
            <a:graphicData uri="http://schemas.openxmlformats.org/presentationml/2006/ole">
              <mc:AlternateContent xmlns:mc="http://schemas.openxmlformats.org/markup-compatibility/2006">
                <mc:Choice xmlns:v="urn:schemas-microsoft-com:vml" Requires="v">
                  <p:oleObj spid="_x0000_s5205" name="Egyenlet" r:id="rId7" imgW="1295400" imgH="850900" progId="Equation.3">
                    <p:embed/>
                  </p:oleObj>
                </mc:Choice>
                <mc:Fallback>
                  <p:oleObj name="Egyenlet" r:id="rId7" imgW="1295400" imgH="850900" progId="Equation.3">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9" y="2704"/>
                          <a:ext cx="1298" cy="854"/>
                        </a:xfrm>
                        <a:prstGeom prst="rect">
                          <a:avLst/>
                        </a:prstGeom>
                        <a:noFill/>
                        <a:ln w="9525">
                          <a:solidFill>
                            <a:srgbClr val="33339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42" name="Line 24"/>
            <p:cNvSpPr>
              <a:spLocks noChangeShapeType="1"/>
            </p:cNvSpPr>
            <p:nvPr/>
          </p:nvSpPr>
          <p:spPr bwMode="auto">
            <a:xfrm>
              <a:off x="1882" y="3158"/>
              <a:ext cx="0" cy="726"/>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5143" name="Text Box 25"/>
            <p:cNvSpPr txBox="1">
              <a:spLocks noChangeArrowheads="1"/>
            </p:cNvSpPr>
            <p:nvPr/>
          </p:nvSpPr>
          <p:spPr bwMode="auto">
            <a:xfrm>
              <a:off x="1701" y="3879"/>
              <a:ext cx="3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2.66</a:t>
              </a:r>
              <a:endParaRPr lang="en-US" altLang="hu-HU"/>
            </a:p>
          </p:txBody>
        </p:sp>
        <p:sp>
          <p:nvSpPr>
            <p:cNvPr id="5144" name="Text Box 27"/>
            <p:cNvSpPr txBox="1">
              <a:spLocks noChangeArrowheads="1"/>
            </p:cNvSpPr>
            <p:nvPr/>
          </p:nvSpPr>
          <p:spPr bwMode="auto">
            <a:xfrm>
              <a:off x="1688" y="2627"/>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5145" name="Text Box 28"/>
            <p:cNvSpPr txBox="1">
              <a:spLocks noChangeArrowheads="1"/>
            </p:cNvSpPr>
            <p:nvPr/>
          </p:nvSpPr>
          <p:spPr bwMode="auto">
            <a:xfrm>
              <a:off x="3956" y="3761"/>
              <a:ext cx="2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circle(in)">
                                      <p:cBhvr>
                                        <p:cTn id="7" dur="20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 calcmode="lin" valueType="num">
                                      <p:cBhvr additive="base">
                                        <p:cTn id="12" dur="500" fill="hold"/>
                                        <p:tgtEl>
                                          <p:spTgt spid="5125"/>
                                        </p:tgtEl>
                                        <p:attrNameLst>
                                          <p:attrName>ppt_x</p:attrName>
                                        </p:attrNameLst>
                                      </p:cBhvr>
                                      <p:tavLst>
                                        <p:tav tm="0">
                                          <p:val>
                                            <p:strVal val="#ppt_x"/>
                                          </p:val>
                                        </p:tav>
                                        <p:tav tm="100000">
                                          <p:val>
                                            <p:strVal val="#ppt_x"/>
                                          </p:val>
                                        </p:tav>
                                      </p:tavLst>
                                    </p:anim>
                                    <p:anim calcmode="lin" valueType="num">
                                      <p:cBhvr additive="base">
                                        <p:cTn id="13"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123">
                                            <p:txEl>
                                              <p:pRg st="6" end="6"/>
                                            </p:txEl>
                                          </p:spTgt>
                                        </p:tgtEl>
                                        <p:attrNameLst>
                                          <p:attrName>style.visibility</p:attrName>
                                        </p:attrNameLst>
                                      </p:cBhvr>
                                      <p:to>
                                        <p:strVal val="visible"/>
                                      </p:to>
                                    </p:set>
                                    <p:animEffect transition="in" filter="wipe(left)">
                                      <p:cBhvr>
                                        <p:cTn id="18" dur="500"/>
                                        <p:tgtEl>
                                          <p:spTgt spid="5123">
                                            <p:txEl>
                                              <p:pRg st="6" end="6"/>
                                            </p:txEl>
                                          </p:spTgt>
                                        </p:tgtEl>
                                      </p:cBhvr>
                                    </p:animEffec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0"/>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50900"/>
          </a:xfrm>
        </p:spPr>
        <p:txBody>
          <a:bodyPr/>
          <a:lstStyle/>
          <a:p>
            <a:pPr eaLnBrk="1" hangingPunct="1"/>
            <a:r>
              <a:rPr lang="en-US" altLang="hu-HU" sz="3600" smtClean="0"/>
              <a:t>First degree price discrimination</a:t>
            </a:r>
          </a:p>
        </p:txBody>
      </p:sp>
      <p:sp>
        <p:nvSpPr>
          <p:cNvPr id="6147" name="Rectangle 3"/>
          <p:cNvSpPr>
            <a:spLocks noGrp="1" noChangeArrowheads="1"/>
          </p:cNvSpPr>
          <p:nvPr>
            <p:ph type="body" idx="1"/>
          </p:nvPr>
        </p:nvSpPr>
        <p:spPr>
          <a:xfrm>
            <a:off x="457200" y="1125538"/>
            <a:ext cx="8229600" cy="5000625"/>
          </a:xfrm>
        </p:spPr>
        <p:txBody>
          <a:bodyPr/>
          <a:lstStyle/>
          <a:p>
            <a:pPr eaLnBrk="1" hangingPunct="1"/>
            <a:r>
              <a:rPr lang="en-US" altLang="hu-HU" sz="2400" smtClean="0"/>
              <a:t>The monopolist knows the reservation price of each of her customers</a:t>
            </a:r>
          </a:p>
          <a:p>
            <a:pPr lvl="1" eaLnBrk="1" hangingPunct="1"/>
            <a:r>
              <a:rPr lang="en-US" altLang="hu-HU" sz="2000" smtClean="0"/>
              <a:t>She can extract all the CS and the allocation is efficient</a:t>
            </a:r>
          </a:p>
        </p:txBody>
      </p:sp>
      <p:sp>
        <p:nvSpPr>
          <p:cNvPr id="6148" name="Text Box 7"/>
          <p:cNvSpPr txBox="1">
            <a:spLocks noChangeArrowheads="1"/>
          </p:cNvSpPr>
          <p:nvPr/>
        </p:nvSpPr>
        <p:spPr bwMode="auto">
          <a:xfrm>
            <a:off x="2176463" y="2441575"/>
            <a:ext cx="298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endParaRPr lang="en-US" altLang="hu-HU"/>
          </a:p>
        </p:txBody>
      </p:sp>
      <p:sp>
        <p:nvSpPr>
          <p:cNvPr id="6149" name="Line 4"/>
          <p:cNvSpPr>
            <a:spLocks noChangeShapeType="1"/>
          </p:cNvSpPr>
          <p:nvPr/>
        </p:nvSpPr>
        <p:spPr bwMode="auto">
          <a:xfrm flipV="1">
            <a:off x="2484438" y="2781300"/>
            <a:ext cx="0"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0" name="Line 5"/>
          <p:cNvSpPr>
            <a:spLocks noChangeShapeType="1"/>
          </p:cNvSpPr>
          <p:nvPr/>
        </p:nvSpPr>
        <p:spPr bwMode="auto">
          <a:xfrm>
            <a:off x="2484438" y="4581525"/>
            <a:ext cx="2735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1" name="Text Box 6"/>
          <p:cNvSpPr txBox="1">
            <a:spLocks noChangeArrowheads="1"/>
          </p:cNvSpPr>
          <p:nvPr/>
        </p:nvSpPr>
        <p:spPr bwMode="auto">
          <a:xfrm>
            <a:off x="5292725" y="438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6152" name="Line 8"/>
          <p:cNvSpPr>
            <a:spLocks noChangeShapeType="1"/>
          </p:cNvSpPr>
          <p:nvPr/>
        </p:nvSpPr>
        <p:spPr bwMode="auto">
          <a:xfrm>
            <a:off x="2484438" y="2997200"/>
            <a:ext cx="21590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3" name="Text Box 9"/>
          <p:cNvSpPr txBox="1">
            <a:spLocks noChangeArrowheads="1"/>
          </p:cNvSpPr>
          <p:nvPr/>
        </p:nvSpPr>
        <p:spPr bwMode="auto">
          <a:xfrm>
            <a:off x="4624388" y="4098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endParaRPr lang="en-US" altLang="hu-HU"/>
          </a:p>
        </p:txBody>
      </p:sp>
      <p:sp>
        <p:nvSpPr>
          <p:cNvPr id="6154" name="Line 10"/>
          <p:cNvSpPr>
            <a:spLocks noChangeShapeType="1"/>
          </p:cNvSpPr>
          <p:nvPr/>
        </p:nvSpPr>
        <p:spPr bwMode="auto">
          <a:xfrm>
            <a:off x="2484438" y="4005263"/>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5" name="Text Box 11"/>
          <p:cNvSpPr txBox="1">
            <a:spLocks noChangeArrowheads="1"/>
          </p:cNvSpPr>
          <p:nvPr/>
        </p:nvSpPr>
        <p:spPr bwMode="auto">
          <a:xfrm>
            <a:off x="4427538" y="3738563"/>
            <a:ext cx="857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a:t>
            </a:r>
            <a:endParaRPr lang="en-US" altLang="hu-HU"/>
          </a:p>
        </p:txBody>
      </p:sp>
      <p:sp>
        <p:nvSpPr>
          <p:cNvPr id="6156" name="Line 12"/>
          <p:cNvSpPr>
            <a:spLocks noChangeShapeType="1"/>
          </p:cNvSpPr>
          <p:nvPr/>
        </p:nvSpPr>
        <p:spPr bwMode="auto">
          <a:xfrm>
            <a:off x="2484438" y="2997200"/>
            <a:ext cx="1008062"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7" name="Line 13"/>
          <p:cNvSpPr>
            <a:spLocks noChangeShapeType="1"/>
          </p:cNvSpPr>
          <p:nvPr/>
        </p:nvSpPr>
        <p:spPr bwMode="auto">
          <a:xfrm>
            <a:off x="3132138" y="3429000"/>
            <a:ext cx="0" cy="1152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58" name="Text Box 15"/>
          <p:cNvSpPr txBox="1">
            <a:spLocks noChangeArrowheads="1"/>
          </p:cNvSpPr>
          <p:nvPr/>
        </p:nvSpPr>
        <p:spPr bwMode="auto">
          <a:xfrm>
            <a:off x="2032000" y="32337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u</a:t>
            </a:r>
            <a:endParaRPr lang="en-US" altLang="hu-HU" baseline="-25000"/>
          </a:p>
        </p:txBody>
      </p:sp>
      <p:sp>
        <p:nvSpPr>
          <p:cNvPr id="6159" name="Text Box 16"/>
          <p:cNvSpPr txBox="1">
            <a:spLocks noChangeArrowheads="1"/>
          </p:cNvSpPr>
          <p:nvPr/>
        </p:nvSpPr>
        <p:spPr bwMode="auto">
          <a:xfrm>
            <a:off x="2919413" y="4576763"/>
            <a:ext cx="428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u</a:t>
            </a:r>
            <a:endParaRPr lang="en-US" altLang="hu-HU" baseline="-25000"/>
          </a:p>
        </p:txBody>
      </p:sp>
      <p:grpSp>
        <p:nvGrpSpPr>
          <p:cNvPr id="33816" name="Group 24"/>
          <p:cNvGrpSpPr>
            <a:grpSpLocks/>
          </p:cNvGrpSpPr>
          <p:nvPr/>
        </p:nvGrpSpPr>
        <p:grpSpPr bwMode="auto">
          <a:xfrm>
            <a:off x="2484438" y="2730500"/>
            <a:ext cx="950912" cy="1274763"/>
            <a:chOff x="1565" y="1720"/>
            <a:chExt cx="599" cy="803"/>
          </a:xfrm>
        </p:grpSpPr>
        <p:sp>
          <p:nvSpPr>
            <p:cNvPr id="6168" name="Line 14"/>
            <p:cNvSpPr>
              <a:spLocks noChangeShapeType="1"/>
            </p:cNvSpPr>
            <p:nvPr/>
          </p:nvSpPr>
          <p:spPr bwMode="auto">
            <a:xfrm flipH="1">
              <a:off x="1565" y="2160"/>
              <a:ext cx="4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69" name="Line 17"/>
            <p:cNvSpPr>
              <a:spLocks noChangeShapeType="1"/>
            </p:cNvSpPr>
            <p:nvPr/>
          </p:nvSpPr>
          <p:spPr bwMode="auto">
            <a:xfrm>
              <a:off x="1565" y="1888"/>
              <a:ext cx="0" cy="27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70" name="Line 18"/>
            <p:cNvSpPr>
              <a:spLocks noChangeShapeType="1"/>
            </p:cNvSpPr>
            <p:nvPr/>
          </p:nvSpPr>
          <p:spPr bwMode="auto">
            <a:xfrm>
              <a:off x="1565" y="2160"/>
              <a:ext cx="408"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71" name="Line 19"/>
            <p:cNvSpPr>
              <a:spLocks noChangeShapeType="1"/>
            </p:cNvSpPr>
            <p:nvPr/>
          </p:nvSpPr>
          <p:spPr bwMode="auto">
            <a:xfrm>
              <a:off x="1565" y="1888"/>
              <a:ext cx="362" cy="272"/>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72" name="Rectangle 20"/>
            <p:cNvSpPr>
              <a:spLocks noChangeArrowheads="1"/>
            </p:cNvSpPr>
            <p:nvPr/>
          </p:nvSpPr>
          <p:spPr bwMode="auto">
            <a:xfrm>
              <a:off x="1565" y="2160"/>
              <a:ext cx="408" cy="363"/>
            </a:xfrm>
            <a:prstGeom prst="rect">
              <a:avLst/>
            </a:prstGeom>
            <a:noFill/>
            <a:ln w="38100">
              <a:solidFill>
                <a:srgbClr val="0000FF"/>
              </a:solidFill>
              <a:miter lim="800000"/>
              <a:headEnd/>
              <a:tailEnd/>
            </a:ln>
            <a:effectLst/>
            <a:extLst>
              <a:ext uri="{909E8E84-426E-40DD-AFC4-6F175D3DCCD1}">
                <a14:hiddenFill xmlns:a14="http://schemas.microsoft.com/office/drawing/2010/main">
                  <a:solidFill>
                    <a:srgbClr val="3366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hu-HU" altLang="hu-HU"/>
                <a:t>PS</a:t>
              </a:r>
              <a:r>
                <a:rPr lang="hu-HU" altLang="hu-HU" baseline="-25000"/>
                <a:t>u</a:t>
              </a:r>
              <a:endParaRPr lang="en-US" altLang="hu-HU" baseline="-25000"/>
            </a:p>
          </p:txBody>
        </p:sp>
        <p:sp>
          <p:nvSpPr>
            <p:cNvPr id="6173" name="Text Box 21"/>
            <p:cNvSpPr txBox="1">
              <a:spLocks noChangeArrowheads="1"/>
            </p:cNvSpPr>
            <p:nvPr/>
          </p:nvSpPr>
          <p:spPr bwMode="auto">
            <a:xfrm>
              <a:off x="1824" y="1720"/>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u</a:t>
              </a:r>
              <a:endParaRPr lang="en-US" altLang="hu-HU" baseline="-25000"/>
            </a:p>
          </p:txBody>
        </p:sp>
        <p:sp>
          <p:nvSpPr>
            <p:cNvPr id="6174" name="Line 23"/>
            <p:cNvSpPr>
              <a:spLocks noChangeShapeType="1"/>
            </p:cNvSpPr>
            <p:nvPr/>
          </p:nvSpPr>
          <p:spPr bwMode="auto">
            <a:xfrm flipH="1">
              <a:off x="1746" y="1933"/>
              <a:ext cx="181" cy="136"/>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grpSp>
        <p:nvGrpSpPr>
          <p:cNvPr id="33821" name="Group 29"/>
          <p:cNvGrpSpPr>
            <a:grpSpLocks/>
          </p:cNvGrpSpPr>
          <p:nvPr/>
        </p:nvGrpSpPr>
        <p:grpSpPr bwMode="auto">
          <a:xfrm>
            <a:off x="2484438" y="2997200"/>
            <a:ext cx="1535112" cy="1008063"/>
            <a:chOff x="1565" y="1888"/>
            <a:chExt cx="967" cy="635"/>
          </a:xfrm>
        </p:grpSpPr>
        <p:sp>
          <p:nvSpPr>
            <p:cNvPr id="6164" name="Line 25"/>
            <p:cNvSpPr>
              <a:spLocks noChangeShapeType="1"/>
            </p:cNvSpPr>
            <p:nvPr/>
          </p:nvSpPr>
          <p:spPr bwMode="auto">
            <a:xfrm>
              <a:off x="1565" y="1888"/>
              <a:ext cx="0" cy="63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65" name="Line 26"/>
            <p:cNvSpPr>
              <a:spLocks noChangeShapeType="1"/>
            </p:cNvSpPr>
            <p:nvPr/>
          </p:nvSpPr>
          <p:spPr bwMode="auto">
            <a:xfrm>
              <a:off x="1565" y="2523"/>
              <a:ext cx="86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66" name="Line 27"/>
            <p:cNvSpPr>
              <a:spLocks noChangeShapeType="1"/>
            </p:cNvSpPr>
            <p:nvPr/>
          </p:nvSpPr>
          <p:spPr bwMode="auto">
            <a:xfrm>
              <a:off x="1565" y="1888"/>
              <a:ext cx="861" cy="63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6167" name="Text Box 28"/>
            <p:cNvSpPr txBox="1">
              <a:spLocks noChangeArrowheads="1"/>
            </p:cNvSpPr>
            <p:nvPr/>
          </p:nvSpPr>
          <p:spPr bwMode="auto">
            <a:xfrm>
              <a:off x="2187" y="2156"/>
              <a:ext cx="34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PS</a:t>
              </a:r>
              <a:r>
                <a:rPr lang="hu-HU" altLang="hu-HU" baseline="-25000"/>
                <a:t>D</a:t>
              </a:r>
              <a:endParaRPr lang="en-US" altLang="hu-HU" baseline="-25000"/>
            </a:p>
          </p:txBody>
        </p:sp>
      </p:grpSp>
      <p:sp>
        <p:nvSpPr>
          <p:cNvPr id="33822" name="Line 30"/>
          <p:cNvSpPr>
            <a:spLocks noChangeShapeType="1"/>
          </p:cNvSpPr>
          <p:nvPr/>
        </p:nvSpPr>
        <p:spPr bwMode="auto">
          <a:xfrm>
            <a:off x="3851275" y="4005263"/>
            <a:ext cx="0" cy="576262"/>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33823" name="Text Box 31"/>
          <p:cNvSpPr txBox="1">
            <a:spLocks noChangeArrowheads="1"/>
          </p:cNvSpPr>
          <p:nvPr/>
        </p:nvSpPr>
        <p:spPr bwMode="auto">
          <a:xfrm>
            <a:off x="3638550" y="4581525"/>
            <a:ext cx="573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D</a:t>
            </a:r>
            <a:endParaRPr lang="en-US" altLang="hu-HU" baseline="-25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nodeType="clickEffect">
                                  <p:stCondLst>
                                    <p:cond delay="0"/>
                                  </p:stCondLst>
                                  <p:childTnLst>
                                    <p:anim calcmode="lin" valueType="num">
                                      <p:cBhvr additive="base">
                                        <p:cTn id="6" dur="500"/>
                                        <p:tgtEl>
                                          <p:spTgt spid="33816"/>
                                        </p:tgtEl>
                                        <p:attrNameLst>
                                          <p:attrName>ppt_x</p:attrName>
                                        </p:attrNameLst>
                                      </p:cBhvr>
                                      <p:tavLst>
                                        <p:tav tm="0">
                                          <p:val>
                                            <p:strVal val="ppt_x"/>
                                          </p:val>
                                        </p:tav>
                                        <p:tav tm="100000">
                                          <p:val>
                                            <p:strVal val="ppt_x"/>
                                          </p:val>
                                        </p:tav>
                                      </p:tavLst>
                                    </p:anim>
                                    <p:anim calcmode="lin" valueType="num">
                                      <p:cBhvr additive="base">
                                        <p:cTn id="7" dur="500"/>
                                        <p:tgtEl>
                                          <p:spTgt spid="33816"/>
                                        </p:tgtEl>
                                        <p:attrNameLst>
                                          <p:attrName>ppt_y</p:attrName>
                                        </p:attrNameLst>
                                      </p:cBhvr>
                                      <p:tavLst>
                                        <p:tav tm="0">
                                          <p:val>
                                            <p:strVal val="ppt_y"/>
                                          </p:val>
                                        </p:tav>
                                        <p:tav tm="100000">
                                          <p:val>
                                            <p:strVal val="1+ppt_h/2"/>
                                          </p:val>
                                        </p:tav>
                                      </p:tavLst>
                                    </p:anim>
                                    <p:set>
                                      <p:cBhvr>
                                        <p:cTn id="8" dur="1" fill="hold">
                                          <p:stCondLst>
                                            <p:cond delay="499"/>
                                          </p:stCondLst>
                                        </p:cTn>
                                        <p:tgtEl>
                                          <p:spTgt spid="33816"/>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82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82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nodeType="clickEffect">
                                  <p:stCondLst>
                                    <p:cond delay="0"/>
                                  </p:stCondLst>
                                  <p:childTnLst>
                                    <p:set>
                                      <p:cBhvr>
                                        <p:cTn id="20" dur="1" fill="hold">
                                          <p:stCondLst>
                                            <p:cond delay="0"/>
                                          </p:stCondLst>
                                        </p:cTn>
                                        <p:tgtEl>
                                          <p:spTgt spid="33821"/>
                                        </p:tgtEl>
                                        <p:attrNameLst>
                                          <p:attrName>style.visibility</p:attrName>
                                        </p:attrNameLst>
                                      </p:cBhvr>
                                      <p:to>
                                        <p:strVal val="visible"/>
                                      </p:to>
                                    </p:set>
                                    <p:anim calcmode="lin" valueType="num">
                                      <p:cBhvr additive="base">
                                        <p:cTn id="21" dur="500" fill="hold"/>
                                        <p:tgtEl>
                                          <p:spTgt spid="33821"/>
                                        </p:tgtEl>
                                        <p:attrNameLst>
                                          <p:attrName>ppt_x</p:attrName>
                                        </p:attrNameLst>
                                      </p:cBhvr>
                                      <p:tavLst>
                                        <p:tav tm="0">
                                          <p:val>
                                            <p:strVal val="1+#ppt_w/2"/>
                                          </p:val>
                                        </p:tav>
                                        <p:tav tm="100000">
                                          <p:val>
                                            <p:strVal val="#ppt_x"/>
                                          </p:val>
                                        </p:tav>
                                      </p:tavLst>
                                    </p:anim>
                                    <p:anim calcmode="lin" valueType="num">
                                      <p:cBhvr additive="base">
                                        <p:cTn id="22" dur="500" fill="hold"/>
                                        <p:tgtEl>
                                          <p:spTgt spid="338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2" grpId="0" animBg="1"/>
      <p:bldP spid="338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50900"/>
          </a:xfrm>
        </p:spPr>
        <p:txBody>
          <a:bodyPr/>
          <a:lstStyle/>
          <a:p>
            <a:pPr eaLnBrk="1" hangingPunct="1"/>
            <a:r>
              <a:rPr lang="en-US" altLang="hu-HU" sz="3600" smtClean="0"/>
              <a:t>Two part (non-linear) pricing</a:t>
            </a:r>
            <a:r>
              <a:rPr lang="hu-HU" altLang="hu-HU" sz="3600" smtClean="0"/>
              <a:t> (1)</a:t>
            </a:r>
            <a:endParaRPr lang="en-US" altLang="hu-HU" sz="3600" smtClean="0"/>
          </a:p>
        </p:txBody>
      </p:sp>
      <p:sp>
        <p:nvSpPr>
          <p:cNvPr id="7171" name="Rectangle 3"/>
          <p:cNvSpPr>
            <a:spLocks noGrp="1" noChangeArrowheads="1"/>
          </p:cNvSpPr>
          <p:nvPr>
            <p:ph type="body" sz="half" idx="1"/>
          </p:nvPr>
        </p:nvSpPr>
        <p:spPr>
          <a:xfrm>
            <a:off x="457200" y="1052513"/>
            <a:ext cx="8147050" cy="5073650"/>
          </a:xfrm>
        </p:spPr>
        <p:txBody>
          <a:bodyPr/>
          <a:lstStyle/>
          <a:p>
            <a:pPr eaLnBrk="1" hangingPunct="1"/>
            <a:r>
              <a:rPr lang="en-US" altLang="hu-HU" sz="2400" dirty="0" smtClean="0"/>
              <a:t>Assumptions</a:t>
            </a:r>
          </a:p>
          <a:p>
            <a:pPr lvl="1" eaLnBrk="1" hangingPunct="1"/>
            <a:r>
              <a:rPr lang="en-US" altLang="hu-HU" sz="2000" dirty="0" smtClean="0"/>
              <a:t>The monopolist knows each customer’s demand curve</a:t>
            </a:r>
          </a:p>
          <a:p>
            <a:pPr lvl="1" eaLnBrk="1" hangingPunct="1"/>
            <a:r>
              <a:rPr lang="en-US" altLang="hu-HU" sz="2000" dirty="0" smtClean="0"/>
              <a:t>Arbitrage is not possible</a:t>
            </a:r>
          </a:p>
          <a:p>
            <a:pPr eaLnBrk="1" hangingPunct="1"/>
            <a:r>
              <a:rPr lang="en-US" altLang="hu-HU" sz="2400" dirty="0" smtClean="0"/>
              <a:t>Two part tariff is a simple pricing scheme of perfect price discrimination</a:t>
            </a:r>
          </a:p>
          <a:p>
            <a:pPr lvl="1" eaLnBrk="1" hangingPunct="1"/>
            <a:r>
              <a:rPr lang="en-US" altLang="hu-HU" sz="2000" dirty="0" smtClean="0"/>
              <a:t>If the customers have the same demand function:</a:t>
            </a:r>
          </a:p>
          <a:p>
            <a:pPr lvl="1" eaLnBrk="1" hangingPunct="1"/>
            <a:r>
              <a:rPr lang="en-US" altLang="hu-HU" sz="2000" dirty="0" smtClean="0"/>
              <a:t>The charge = entrance (access) fee + usage fee</a:t>
            </a:r>
          </a:p>
          <a:p>
            <a:pPr eaLnBrk="1" hangingPunct="1"/>
            <a:r>
              <a:rPr lang="en-US" altLang="hu-HU" sz="2400" dirty="0" smtClean="0"/>
              <a:t>Example</a:t>
            </a:r>
          </a:p>
          <a:p>
            <a:pPr eaLnBrk="1" hangingPunct="1"/>
            <a:endParaRPr lang="en-US" altLang="hu-HU" sz="2400" dirty="0" smtClean="0"/>
          </a:p>
          <a:p>
            <a:pPr lvl="1" eaLnBrk="1" hangingPunct="1"/>
            <a:r>
              <a:rPr lang="en-US" altLang="hu-HU" sz="2000" dirty="0" smtClean="0"/>
              <a:t>With uniform pricing:</a:t>
            </a:r>
            <a:r>
              <a:rPr lang="hu-HU" altLang="hu-HU" sz="2000" dirty="0" smtClean="0"/>
              <a:t> </a:t>
            </a:r>
          </a:p>
          <a:p>
            <a:pPr eaLnBrk="1" hangingPunct="1"/>
            <a:endParaRPr lang="hu-HU" altLang="hu-HU" sz="2400" dirty="0" smtClean="0"/>
          </a:p>
          <a:p>
            <a:pPr lvl="1" eaLnBrk="1" hangingPunct="1"/>
            <a:endParaRPr lang="en-US" altLang="hu-HU" sz="1800" dirty="0" smtClean="0"/>
          </a:p>
        </p:txBody>
      </p:sp>
      <p:graphicFrame>
        <p:nvGraphicFramePr>
          <p:cNvPr id="7173" name="Object 6"/>
          <p:cNvGraphicFramePr>
            <a:graphicFrameLocks noGrp="1" noChangeAspect="1"/>
          </p:cNvGraphicFramePr>
          <p:nvPr>
            <p:ph sz="quarter" idx="3"/>
            <p:extLst>
              <p:ext uri="{D42A27DB-BD31-4B8C-83A1-F6EECF244321}">
                <p14:modId xmlns:p14="http://schemas.microsoft.com/office/powerpoint/2010/main" val="2680657042"/>
              </p:ext>
            </p:extLst>
          </p:nvPr>
        </p:nvGraphicFramePr>
        <p:xfrm>
          <a:off x="1185863" y="5013325"/>
          <a:ext cx="6049962" cy="368300"/>
        </p:xfrm>
        <a:graphic>
          <a:graphicData uri="http://schemas.openxmlformats.org/presentationml/2006/ole">
            <mc:AlternateContent xmlns:mc="http://schemas.openxmlformats.org/markup-compatibility/2006">
              <mc:Choice xmlns:v="urn:schemas-microsoft-com:vml" Requires="v">
                <p:oleObj spid="_x0000_s7220" name="Equation" r:id="rId3" imgW="3759120" imgH="228600" progId="Equation.3">
                  <p:embed/>
                </p:oleObj>
              </mc:Choice>
              <mc:Fallback>
                <p:oleObj name="Equation" r:id="rId3" imgW="3759120" imgH="228600" progId="Equation.3">
                  <p:embed/>
                  <p:pic>
                    <p:nvPicPr>
                      <p:cNvPr id="0" name="Object 6"/>
                      <p:cNvPicPr>
                        <a:picLocks noChangeAspect="1" noChangeArrowheads="1"/>
                      </p:cNvPicPr>
                      <p:nvPr/>
                    </p:nvPicPr>
                    <p:blipFill>
                      <a:blip r:embed="rId4"/>
                      <a:srcRect/>
                      <a:stretch>
                        <a:fillRect/>
                      </a:stretch>
                    </p:blipFill>
                    <p:spPr bwMode="auto">
                      <a:xfrm>
                        <a:off x="1185863" y="5013325"/>
                        <a:ext cx="6049962"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ktum 3"/>
          <p:cNvGraphicFramePr>
            <a:graphicFrameLocks noChangeAspect="1"/>
          </p:cNvGraphicFramePr>
          <p:nvPr/>
        </p:nvGraphicFramePr>
        <p:xfrm>
          <a:off x="900113" y="4259263"/>
          <a:ext cx="3024187" cy="322262"/>
        </p:xfrm>
        <a:graphic>
          <a:graphicData uri="http://schemas.openxmlformats.org/presentationml/2006/ole">
            <mc:AlternateContent xmlns:mc="http://schemas.openxmlformats.org/markup-compatibility/2006">
              <mc:Choice xmlns:v="urn:schemas-microsoft-com:vml" Requires="v">
                <p:oleObj spid="_x0000_s7221" name="Egyenlet" r:id="rId5" imgW="1905000" imgH="203200" progId="Equation.3">
                  <p:embed/>
                </p:oleObj>
              </mc:Choice>
              <mc:Fallback>
                <p:oleObj name="Egyenlet" r:id="rId5" imgW="1905000" imgH="203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4259263"/>
                        <a:ext cx="3024187"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Effect transition="in" filter="fade">
                                      <p:cBhvr>
                                        <p:cTn id="19" dur="1000"/>
                                        <p:tgtEl>
                                          <p:spTgt spid="7171">
                                            <p:txEl>
                                              <p:pRg st="3" end="3"/>
                                            </p:txEl>
                                          </p:spTgt>
                                        </p:tgtEl>
                                      </p:cBhvr>
                                    </p:animEffect>
                                    <p:anim calcmode="lin" valueType="num">
                                      <p:cBhvr>
                                        <p:cTn id="20"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171">
                                            <p:txEl>
                                              <p:pRg st="4" end="4"/>
                                            </p:txEl>
                                          </p:spTgt>
                                        </p:tgtEl>
                                        <p:attrNameLst>
                                          <p:attrName>style.visibility</p:attrName>
                                        </p:attrNameLst>
                                      </p:cBhvr>
                                      <p:to>
                                        <p:strVal val="visible"/>
                                      </p:to>
                                    </p:set>
                                    <p:anim calcmode="lin" valueType="num">
                                      <p:cBhvr additive="base">
                                        <p:cTn id="26"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171">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 calcmode="lin" valueType="num">
                                      <p:cBhvr additive="base">
                                        <p:cTn id="30"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171">
                                            <p:txEl>
                                              <p:pRg st="6" end="6"/>
                                            </p:txEl>
                                          </p:spTgt>
                                        </p:tgtEl>
                                        <p:attrNameLst>
                                          <p:attrName>style.visibility</p:attrName>
                                        </p:attrNameLst>
                                      </p:cBhvr>
                                      <p:to>
                                        <p:strVal val="visible"/>
                                      </p:to>
                                    </p:set>
                                    <p:animEffect transition="in" filter="fade">
                                      <p:cBhvr>
                                        <p:cTn id="36" dur="1000"/>
                                        <p:tgtEl>
                                          <p:spTgt spid="7171">
                                            <p:txEl>
                                              <p:pRg st="6" end="6"/>
                                            </p:txEl>
                                          </p:spTgt>
                                        </p:tgtEl>
                                      </p:cBhvr>
                                    </p:animEffect>
                                    <p:anim calcmode="lin" valueType="num">
                                      <p:cBhvr>
                                        <p:cTn id="37"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left)">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171">
                                            <p:txEl>
                                              <p:pRg st="8" end="8"/>
                                            </p:txEl>
                                          </p:spTgt>
                                        </p:tgtEl>
                                        <p:attrNameLst>
                                          <p:attrName>style.visibility</p:attrName>
                                        </p:attrNameLst>
                                      </p:cBhvr>
                                      <p:to>
                                        <p:strVal val="visible"/>
                                      </p:to>
                                    </p:set>
                                    <p:anim calcmode="lin" valueType="num">
                                      <p:cBhvr additive="base">
                                        <p:cTn id="48" dur="500" fill="hold"/>
                                        <p:tgtEl>
                                          <p:spTgt spid="7171">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7171">
                                            <p:txEl>
                                              <p:pRg st="8" end="8"/>
                                            </p:txEl>
                                          </p:spTgt>
                                        </p:tgtEl>
                                        <p:attrNameLst>
                                          <p:attrName>ppt_y</p:attrName>
                                        </p:attrNameLst>
                                      </p:cBhvr>
                                      <p:tavLst>
                                        <p:tav tm="0">
                                          <p:val>
                                            <p:strVal val="1+#ppt_h/2"/>
                                          </p:val>
                                        </p:tav>
                                        <p:tav tm="100000">
                                          <p:val>
                                            <p:strVal val="#ppt_y"/>
                                          </p:val>
                                        </p:tav>
                                      </p:tavLst>
                                    </p:anim>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7173"/>
                                        </p:tgtEl>
                                        <p:attrNameLst>
                                          <p:attrName>style.visibility</p:attrName>
                                        </p:attrNameLst>
                                      </p:cBhvr>
                                      <p:to>
                                        <p:strVal val="visible"/>
                                      </p:to>
                                    </p:set>
                                    <p:animEffect transition="in" filter="wipe(left)">
                                      <p:cBhvr>
                                        <p:cTn id="53"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850900"/>
          </a:xfrm>
        </p:spPr>
        <p:txBody>
          <a:bodyPr/>
          <a:lstStyle/>
          <a:p>
            <a:pPr eaLnBrk="1" hangingPunct="1"/>
            <a:r>
              <a:rPr lang="en-US" altLang="hu-HU" sz="3600" smtClean="0"/>
              <a:t>Two part (non-linear) pricing</a:t>
            </a:r>
            <a:r>
              <a:rPr lang="hu-HU" altLang="hu-HU" sz="3600" smtClean="0"/>
              <a:t> (2)</a:t>
            </a:r>
            <a:endParaRPr lang="en-US" altLang="hu-HU" sz="3600" smtClean="0"/>
          </a:p>
        </p:txBody>
      </p:sp>
      <p:sp>
        <p:nvSpPr>
          <p:cNvPr id="48131" name="Rectangle 3"/>
          <p:cNvSpPr>
            <a:spLocks noGrp="1" noChangeArrowheads="1"/>
          </p:cNvSpPr>
          <p:nvPr>
            <p:ph type="body" sz="half" idx="1"/>
          </p:nvPr>
        </p:nvSpPr>
        <p:spPr>
          <a:xfrm>
            <a:off x="250825" y="1125538"/>
            <a:ext cx="8642350" cy="5327650"/>
          </a:xfrm>
        </p:spPr>
        <p:txBody>
          <a:bodyPr/>
          <a:lstStyle/>
          <a:p>
            <a:pPr eaLnBrk="1" hangingPunct="1"/>
            <a:r>
              <a:rPr lang="en-US" altLang="hu-HU" sz="2200" smtClean="0"/>
              <a:t>Two part tariff: entrance fee = CS</a:t>
            </a:r>
            <a:r>
              <a:rPr lang="hu-HU" altLang="hu-HU" sz="2200" baseline="-25000" smtClean="0"/>
              <a:t>u</a:t>
            </a:r>
            <a:r>
              <a:rPr lang="en-US" altLang="hu-HU" sz="2200" smtClean="0"/>
              <a:t>; usage fee = uniform price</a:t>
            </a:r>
            <a:r>
              <a:rPr lang="hu-HU" altLang="hu-HU" sz="2200" smtClean="0"/>
              <a:t> = (V+c)/2</a:t>
            </a:r>
          </a:p>
          <a:p>
            <a:pPr eaLnBrk="1" hangingPunct="1"/>
            <a:r>
              <a:rPr lang="en-US" altLang="hu-HU" sz="2200" smtClean="0"/>
              <a:t>Increasing the monopolist’s profit: usage fee = MC; access fee = CS</a:t>
            </a:r>
            <a:r>
              <a:rPr lang="en-US" altLang="hu-HU" sz="2200" baseline="-25000" smtClean="0"/>
              <a:t>D</a:t>
            </a:r>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endParaRPr lang="hu-HU" altLang="hu-HU" sz="2200" smtClean="0"/>
          </a:p>
          <a:p>
            <a:pPr eaLnBrk="1" hangingPunct="1"/>
            <a:r>
              <a:rPr lang="en-US" altLang="hu-HU" sz="2200" smtClean="0"/>
              <a:t>Two part tariffs with different demand curves</a:t>
            </a:r>
            <a:endParaRPr lang="en-US" altLang="hu-HU" sz="2200" baseline="-25000" smtClean="0"/>
          </a:p>
        </p:txBody>
      </p:sp>
      <p:graphicFrame>
        <p:nvGraphicFramePr>
          <p:cNvPr id="48167" name="Object 39"/>
          <p:cNvGraphicFramePr>
            <a:graphicFrameLocks noGrp="1" noChangeAspect="1"/>
          </p:cNvGraphicFramePr>
          <p:nvPr>
            <p:ph sz="quarter" idx="2"/>
          </p:nvPr>
        </p:nvGraphicFramePr>
        <p:xfrm>
          <a:off x="3995738" y="2476500"/>
          <a:ext cx="3986212" cy="654050"/>
        </p:xfrm>
        <a:graphic>
          <a:graphicData uri="http://schemas.openxmlformats.org/presentationml/2006/ole">
            <mc:AlternateContent xmlns:mc="http://schemas.openxmlformats.org/markup-compatibility/2006">
              <mc:Choice xmlns:v="urn:schemas-microsoft-com:vml" Requires="v">
                <p:oleObj spid="_x0000_s8268" name="Egyenlet" r:id="rId3" imgW="2628900" imgH="431800" progId="Equation.3">
                  <p:embed/>
                </p:oleObj>
              </mc:Choice>
              <mc:Fallback>
                <p:oleObj name="Egyenlet" r:id="rId3" imgW="2628900" imgH="431800" progId="Equation.3">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2476500"/>
                        <a:ext cx="3986212" cy="654050"/>
                      </a:xfrm>
                      <a:prstGeom prst="rect">
                        <a:avLst/>
                      </a:prstGeom>
                      <a:noFill/>
                      <a:ln w="9525">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7" name="Line 9"/>
          <p:cNvSpPr>
            <a:spLocks noChangeShapeType="1"/>
          </p:cNvSpPr>
          <p:nvPr/>
        </p:nvSpPr>
        <p:spPr bwMode="auto">
          <a:xfrm flipV="1">
            <a:off x="2484438" y="2781300"/>
            <a:ext cx="0" cy="1800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198" name="Line 10"/>
          <p:cNvSpPr>
            <a:spLocks noChangeShapeType="1"/>
          </p:cNvSpPr>
          <p:nvPr/>
        </p:nvSpPr>
        <p:spPr bwMode="auto">
          <a:xfrm>
            <a:off x="2484438" y="4581525"/>
            <a:ext cx="2735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199" name="Text Box 11"/>
          <p:cNvSpPr txBox="1">
            <a:spLocks noChangeArrowheads="1"/>
          </p:cNvSpPr>
          <p:nvPr/>
        </p:nvSpPr>
        <p:spPr bwMode="auto">
          <a:xfrm>
            <a:off x="5292725" y="438626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endParaRPr lang="en-US" altLang="hu-HU"/>
          </a:p>
        </p:txBody>
      </p:sp>
      <p:sp>
        <p:nvSpPr>
          <p:cNvPr id="8200" name="Line 12"/>
          <p:cNvSpPr>
            <a:spLocks noChangeShapeType="1"/>
          </p:cNvSpPr>
          <p:nvPr/>
        </p:nvSpPr>
        <p:spPr bwMode="auto">
          <a:xfrm>
            <a:off x="2484438" y="2997200"/>
            <a:ext cx="21590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1" name="Text Box 13"/>
          <p:cNvSpPr txBox="1">
            <a:spLocks noChangeArrowheads="1"/>
          </p:cNvSpPr>
          <p:nvPr/>
        </p:nvSpPr>
        <p:spPr bwMode="auto">
          <a:xfrm>
            <a:off x="4624388" y="409892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D</a:t>
            </a:r>
            <a:endParaRPr lang="en-US" altLang="hu-HU"/>
          </a:p>
        </p:txBody>
      </p:sp>
      <p:sp>
        <p:nvSpPr>
          <p:cNvPr id="8202" name="Line 14"/>
          <p:cNvSpPr>
            <a:spLocks noChangeShapeType="1"/>
          </p:cNvSpPr>
          <p:nvPr/>
        </p:nvSpPr>
        <p:spPr bwMode="auto">
          <a:xfrm>
            <a:off x="2484438" y="4005263"/>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3" name="Text Box 15"/>
          <p:cNvSpPr txBox="1">
            <a:spLocks noChangeArrowheads="1"/>
          </p:cNvSpPr>
          <p:nvPr/>
        </p:nvSpPr>
        <p:spPr bwMode="auto">
          <a:xfrm>
            <a:off x="4427538" y="3738563"/>
            <a:ext cx="857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MC(Q)</a:t>
            </a:r>
            <a:endParaRPr lang="en-US" altLang="hu-HU"/>
          </a:p>
        </p:txBody>
      </p:sp>
      <p:sp>
        <p:nvSpPr>
          <p:cNvPr id="8204" name="Line 16"/>
          <p:cNvSpPr>
            <a:spLocks noChangeShapeType="1"/>
          </p:cNvSpPr>
          <p:nvPr/>
        </p:nvSpPr>
        <p:spPr bwMode="auto">
          <a:xfrm>
            <a:off x="2484438" y="2997200"/>
            <a:ext cx="1008062"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05" name="Line 17"/>
          <p:cNvSpPr>
            <a:spLocks noChangeShapeType="1"/>
          </p:cNvSpPr>
          <p:nvPr/>
        </p:nvSpPr>
        <p:spPr bwMode="auto">
          <a:xfrm>
            <a:off x="3132138" y="3429000"/>
            <a:ext cx="0" cy="11525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48146" name="Text Box 18"/>
          <p:cNvSpPr txBox="1">
            <a:spLocks noChangeArrowheads="1"/>
          </p:cNvSpPr>
          <p:nvPr/>
        </p:nvSpPr>
        <p:spPr bwMode="auto">
          <a:xfrm>
            <a:off x="2109788" y="32337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u</a:t>
            </a:r>
            <a:endParaRPr lang="en-US" altLang="hu-HU" baseline="-25000"/>
          </a:p>
        </p:txBody>
      </p:sp>
      <p:sp>
        <p:nvSpPr>
          <p:cNvPr id="8207" name="Text Box 19"/>
          <p:cNvSpPr txBox="1">
            <a:spLocks noChangeArrowheads="1"/>
          </p:cNvSpPr>
          <p:nvPr/>
        </p:nvSpPr>
        <p:spPr bwMode="auto">
          <a:xfrm>
            <a:off x="2919413" y="4576763"/>
            <a:ext cx="428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u</a:t>
            </a:r>
            <a:endParaRPr lang="en-US" altLang="hu-HU" baseline="-25000"/>
          </a:p>
        </p:txBody>
      </p:sp>
      <p:grpSp>
        <p:nvGrpSpPr>
          <p:cNvPr id="48164" name="Group 36"/>
          <p:cNvGrpSpPr>
            <a:grpSpLocks/>
          </p:cNvGrpSpPr>
          <p:nvPr/>
        </p:nvGrpSpPr>
        <p:grpSpPr bwMode="auto">
          <a:xfrm>
            <a:off x="2484438" y="2730500"/>
            <a:ext cx="950912" cy="698500"/>
            <a:chOff x="1565" y="1720"/>
            <a:chExt cx="599" cy="440"/>
          </a:xfrm>
        </p:grpSpPr>
        <p:sp>
          <p:nvSpPr>
            <p:cNvPr id="8219" name="Line 21"/>
            <p:cNvSpPr>
              <a:spLocks noChangeShapeType="1"/>
            </p:cNvSpPr>
            <p:nvPr/>
          </p:nvSpPr>
          <p:spPr bwMode="auto">
            <a:xfrm flipH="1">
              <a:off x="1565" y="2160"/>
              <a:ext cx="408"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0" name="Line 22"/>
            <p:cNvSpPr>
              <a:spLocks noChangeShapeType="1"/>
            </p:cNvSpPr>
            <p:nvPr/>
          </p:nvSpPr>
          <p:spPr bwMode="auto">
            <a:xfrm>
              <a:off x="1565" y="1888"/>
              <a:ext cx="0" cy="272"/>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1" name="Line 23"/>
            <p:cNvSpPr>
              <a:spLocks noChangeShapeType="1"/>
            </p:cNvSpPr>
            <p:nvPr/>
          </p:nvSpPr>
          <p:spPr bwMode="auto">
            <a:xfrm>
              <a:off x="1565" y="2160"/>
              <a:ext cx="408" cy="0"/>
            </a:xfrm>
            <a:prstGeom prst="line">
              <a:avLst/>
            </a:prstGeom>
            <a:noFill/>
            <a:ln w="381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2" name="Line 24"/>
            <p:cNvSpPr>
              <a:spLocks noChangeShapeType="1"/>
            </p:cNvSpPr>
            <p:nvPr/>
          </p:nvSpPr>
          <p:spPr bwMode="auto">
            <a:xfrm>
              <a:off x="1565" y="1888"/>
              <a:ext cx="362" cy="272"/>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23" name="Text Box 26"/>
            <p:cNvSpPr txBox="1">
              <a:spLocks noChangeArrowheads="1"/>
            </p:cNvSpPr>
            <p:nvPr/>
          </p:nvSpPr>
          <p:spPr bwMode="auto">
            <a:xfrm>
              <a:off x="1824" y="1720"/>
              <a:ext cx="3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u</a:t>
              </a:r>
              <a:endParaRPr lang="en-US" altLang="hu-HU" baseline="-25000"/>
            </a:p>
          </p:txBody>
        </p:sp>
        <p:sp>
          <p:nvSpPr>
            <p:cNvPr id="8224" name="Line 27"/>
            <p:cNvSpPr>
              <a:spLocks noChangeShapeType="1"/>
            </p:cNvSpPr>
            <p:nvPr/>
          </p:nvSpPr>
          <p:spPr bwMode="auto">
            <a:xfrm flipH="1">
              <a:off x="1746" y="1933"/>
              <a:ext cx="181" cy="136"/>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grpSp>
        <p:nvGrpSpPr>
          <p:cNvPr id="48165" name="Group 37"/>
          <p:cNvGrpSpPr>
            <a:grpSpLocks/>
          </p:cNvGrpSpPr>
          <p:nvPr/>
        </p:nvGrpSpPr>
        <p:grpSpPr bwMode="auto">
          <a:xfrm>
            <a:off x="2484438" y="2997200"/>
            <a:ext cx="1560512" cy="1008063"/>
            <a:chOff x="1565" y="1888"/>
            <a:chExt cx="983" cy="635"/>
          </a:xfrm>
        </p:grpSpPr>
        <p:sp>
          <p:nvSpPr>
            <p:cNvPr id="8215" name="Line 29"/>
            <p:cNvSpPr>
              <a:spLocks noChangeShapeType="1"/>
            </p:cNvSpPr>
            <p:nvPr/>
          </p:nvSpPr>
          <p:spPr bwMode="auto">
            <a:xfrm>
              <a:off x="1565" y="1888"/>
              <a:ext cx="0" cy="63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6" name="Line 30"/>
            <p:cNvSpPr>
              <a:spLocks noChangeShapeType="1"/>
            </p:cNvSpPr>
            <p:nvPr/>
          </p:nvSpPr>
          <p:spPr bwMode="auto">
            <a:xfrm>
              <a:off x="1565" y="2523"/>
              <a:ext cx="861"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7" name="Line 31"/>
            <p:cNvSpPr>
              <a:spLocks noChangeShapeType="1"/>
            </p:cNvSpPr>
            <p:nvPr/>
          </p:nvSpPr>
          <p:spPr bwMode="auto">
            <a:xfrm>
              <a:off x="1565" y="1888"/>
              <a:ext cx="861" cy="63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8218" name="Text Box 32"/>
            <p:cNvSpPr txBox="1">
              <a:spLocks noChangeArrowheads="1"/>
            </p:cNvSpPr>
            <p:nvPr/>
          </p:nvSpPr>
          <p:spPr bwMode="auto">
            <a:xfrm>
              <a:off x="2187" y="2156"/>
              <a:ext cx="36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CS</a:t>
              </a:r>
              <a:r>
                <a:rPr lang="hu-HU" altLang="hu-HU" baseline="-25000"/>
                <a:t>D</a:t>
              </a:r>
              <a:endParaRPr lang="en-US" altLang="hu-HU" baseline="-25000"/>
            </a:p>
          </p:txBody>
        </p:sp>
      </p:grpSp>
      <p:sp>
        <p:nvSpPr>
          <p:cNvPr id="48161" name="Line 33"/>
          <p:cNvSpPr>
            <a:spLocks noChangeShapeType="1"/>
          </p:cNvSpPr>
          <p:nvPr/>
        </p:nvSpPr>
        <p:spPr bwMode="auto">
          <a:xfrm>
            <a:off x="3851275" y="4005263"/>
            <a:ext cx="0" cy="576262"/>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48162" name="Text Box 34"/>
          <p:cNvSpPr txBox="1">
            <a:spLocks noChangeArrowheads="1"/>
          </p:cNvSpPr>
          <p:nvPr/>
        </p:nvSpPr>
        <p:spPr bwMode="auto">
          <a:xfrm>
            <a:off x="3638550" y="4581525"/>
            <a:ext cx="5730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Q</a:t>
            </a:r>
            <a:r>
              <a:rPr lang="hu-HU" altLang="hu-HU" baseline="-25000"/>
              <a:t>D</a:t>
            </a:r>
            <a:endParaRPr lang="en-US" altLang="hu-HU" baseline="-25000"/>
          </a:p>
        </p:txBody>
      </p:sp>
      <p:sp>
        <p:nvSpPr>
          <p:cNvPr id="8212" name="Text Box 35"/>
          <p:cNvSpPr txBox="1">
            <a:spLocks noChangeArrowheads="1"/>
          </p:cNvSpPr>
          <p:nvPr/>
        </p:nvSpPr>
        <p:spPr bwMode="auto">
          <a:xfrm>
            <a:off x="2103438" y="2801938"/>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V</a:t>
            </a:r>
            <a:endParaRPr lang="en-US" altLang="hu-HU"/>
          </a:p>
        </p:txBody>
      </p:sp>
      <p:sp>
        <p:nvSpPr>
          <p:cNvPr id="48166" name="Text Box 38"/>
          <p:cNvSpPr txBox="1">
            <a:spLocks noChangeArrowheads="1"/>
          </p:cNvSpPr>
          <p:nvPr/>
        </p:nvSpPr>
        <p:spPr bwMode="auto">
          <a:xfrm>
            <a:off x="2124075" y="3810000"/>
            <a:ext cx="407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hu-HU" altLang="hu-HU"/>
              <a:t>p</a:t>
            </a:r>
            <a:r>
              <a:rPr lang="hu-HU" altLang="hu-HU" baseline="-25000"/>
              <a:t>D</a:t>
            </a:r>
            <a:endParaRPr lang="en-US" altLang="hu-HU" baseline="-25000"/>
          </a:p>
        </p:txBody>
      </p:sp>
      <p:graphicFrame>
        <p:nvGraphicFramePr>
          <p:cNvPr id="8214" name="Object 41"/>
          <p:cNvGraphicFramePr>
            <a:graphicFrameLocks noGrp="1" noChangeAspect="1"/>
          </p:cNvGraphicFramePr>
          <p:nvPr>
            <p:ph sz="quarter" idx="3"/>
          </p:nvPr>
        </p:nvGraphicFramePr>
        <p:xfrm>
          <a:off x="682625" y="5589588"/>
          <a:ext cx="5689600" cy="439737"/>
        </p:xfrm>
        <a:graphic>
          <a:graphicData uri="http://schemas.openxmlformats.org/presentationml/2006/ole">
            <mc:AlternateContent xmlns:mc="http://schemas.openxmlformats.org/markup-compatibility/2006">
              <mc:Choice xmlns:v="urn:schemas-microsoft-com:vml" Requires="v">
                <p:oleObj spid="_x0000_s8269" name="Egyenlet" r:id="rId5" imgW="2794000" imgH="215900" progId="Equation.3">
                  <p:embed/>
                </p:oleObj>
              </mc:Choice>
              <mc:Fallback>
                <p:oleObj name="Egyenlet" r:id="rId5" imgW="2794000" imgH="215900" progId="Equation.3">
                  <p:embed/>
                  <p:pic>
                    <p:nvPicPr>
                      <p:cNvPr id="0" name="Object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625" y="5589588"/>
                        <a:ext cx="5689600"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xit" presetSubtype="4" fill="hold" nodeType="clickEffect">
                                  <p:stCondLst>
                                    <p:cond delay="0"/>
                                  </p:stCondLst>
                                  <p:childTnLst>
                                    <p:anim calcmode="lin" valueType="num">
                                      <p:cBhvr additive="base">
                                        <p:cTn id="14" dur="500"/>
                                        <p:tgtEl>
                                          <p:spTgt spid="48164"/>
                                        </p:tgtEl>
                                        <p:attrNameLst>
                                          <p:attrName>ppt_x</p:attrName>
                                        </p:attrNameLst>
                                      </p:cBhvr>
                                      <p:tavLst>
                                        <p:tav tm="0">
                                          <p:val>
                                            <p:strVal val="ppt_x"/>
                                          </p:val>
                                        </p:tav>
                                        <p:tav tm="100000">
                                          <p:val>
                                            <p:strVal val="ppt_x"/>
                                          </p:val>
                                        </p:tav>
                                      </p:tavLst>
                                    </p:anim>
                                    <p:anim calcmode="lin" valueType="num">
                                      <p:cBhvr additive="base">
                                        <p:cTn id="15" dur="500"/>
                                        <p:tgtEl>
                                          <p:spTgt spid="48164"/>
                                        </p:tgtEl>
                                        <p:attrNameLst>
                                          <p:attrName>ppt_y</p:attrName>
                                        </p:attrNameLst>
                                      </p:cBhvr>
                                      <p:tavLst>
                                        <p:tav tm="0">
                                          <p:val>
                                            <p:strVal val="ppt_y"/>
                                          </p:val>
                                        </p:tav>
                                        <p:tav tm="100000">
                                          <p:val>
                                            <p:strVal val="1+ppt_h/2"/>
                                          </p:val>
                                        </p:tav>
                                      </p:tavLst>
                                    </p:anim>
                                    <p:set>
                                      <p:cBhvr>
                                        <p:cTn id="16" dur="1" fill="hold">
                                          <p:stCondLst>
                                            <p:cond delay="499"/>
                                          </p:stCondLst>
                                        </p:cTn>
                                        <p:tgtEl>
                                          <p:spTgt spid="48164"/>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8131">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16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48165"/>
                                        </p:tgtEl>
                                        <p:attrNameLst>
                                          <p:attrName>style.visibility</p:attrName>
                                        </p:attrNameLst>
                                      </p:cBhvr>
                                      <p:to>
                                        <p:strVal val="visible"/>
                                      </p:to>
                                    </p:set>
                                    <p:anim calcmode="lin" valueType="num">
                                      <p:cBhvr additive="base">
                                        <p:cTn id="33" dur="500" fill="hold"/>
                                        <p:tgtEl>
                                          <p:spTgt spid="48165"/>
                                        </p:tgtEl>
                                        <p:attrNameLst>
                                          <p:attrName>ppt_x</p:attrName>
                                        </p:attrNameLst>
                                      </p:cBhvr>
                                      <p:tavLst>
                                        <p:tav tm="0">
                                          <p:val>
                                            <p:strVal val="1+#ppt_w/2"/>
                                          </p:val>
                                        </p:tav>
                                        <p:tav tm="100000">
                                          <p:val>
                                            <p:strVal val="#ppt_x"/>
                                          </p:val>
                                        </p:tav>
                                      </p:tavLst>
                                    </p:anim>
                                    <p:anim calcmode="lin" valueType="num">
                                      <p:cBhvr additive="base">
                                        <p:cTn id="34" dur="500" fill="hold"/>
                                        <p:tgtEl>
                                          <p:spTgt spid="48165"/>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nodeType="clickEffect">
                                  <p:stCondLst>
                                    <p:cond delay="0"/>
                                  </p:stCondLst>
                                  <p:childTnLst>
                                    <p:set>
                                      <p:cBhvr>
                                        <p:cTn id="38" dur="1" fill="hold">
                                          <p:stCondLst>
                                            <p:cond delay="0"/>
                                          </p:stCondLst>
                                        </p:cTn>
                                        <p:tgtEl>
                                          <p:spTgt spid="48167"/>
                                        </p:tgtEl>
                                        <p:attrNameLst>
                                          <p:attrName>style.visibility</p:attrName>
                                        </p:attrNameLst>
                                      </p:cBhvr>
                                      <p:to>
                                        <p:strVal val="visible"/>
                                      </p:to>
                                    </p:set>
                                    <p:animEffect transition="in" filter="diamond(in)">
                                      <p:cBhvr>
                                        <p:cTn id="39" dur="2000"/>
                                        <p:tgtEl>
                                          <p:spTgt spid="4816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8161"/>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8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6" grpId="0"/>
      <p:bldP spid="48161" grpId="0" animBg="1"/>
      <p:bldP spid="48162" grpId="0"/>
      <p:bldP spid="48166" grpId="0"/>
    </p:bldLst>
  </p:timing>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1844</TotalTime>
  <Words>1962</Words>
  <Application>Microsoft Office PowerPoint</Application>
  <PresentationFormat>Diavetítés a képernyőre (4:3 oldalarány)</PresentationFormat>
  <Paragraphs>360</Paragraphs>
  <Slides>33</Slides>
  <Notes>0</Notes>
  <HiddenSlides>0</HiddenSlides>
  <MMClips>0</MMClips>
  <ScaleCrop>false</ScaleCrop>
  <HeadingPairs>
    <vt:vector size="8" baseType="variant">
      <vt:variant>
        <vt:lpstr>Használt betűtípusok</vt:lpstr>
      </vt:variant>
      <vt:variant>
        <vt:i4>5</vt:i4>
      </vt:variant>
      <vt:variant>
        <vt:lpstr>Téma</vt:lpstr>
      </vt:variant>
      <vt:variant>
        <vt:i4>1</vt:i4>
      </vt:variant>
      <vt:variant>
        <vt:lpstr>Beágyazott OLE kiszolgálók</vt:lpstr>
      </vt:variant>
      <vt:variant>
        <vt:i4>3</vt:i4>
      </vt:variant>
      <vt:variant>
        <vt:lpstr>Diacímek</vt:lpstr>
      </vt:variant>
      <vt:variant>
        <vt:i4>33</vt:i4>
      </vt:variant>
    </vt:vector>
  </HeadingPairs>
  <TitlesOfParts>
    <vt:vector size="42" baseType="lpstr">
      <vt:lpstr>Arial</vt:lpstr>
      <vt:lpstr>Gill Sans MT</vt:lpstr>
      <vt:lpstr>Times New Roman</vt:lpstr>
      <vt:lpstr>Wingdings</vt:lpstr>
      <vt:lpstr>Wingdings 2</vt:lpstr>
      <vt:lpstr>Alapértelmezett terv</vt:lpstr>
      <vt:lpstr>Equation</vt:lpstr>
      <vt:lpstr>Egyenlet</vt:lpstr>
      <vt:lpstr>Microsoft Equation 3.0</vt:lpstr>
      <vt:lpstr>Class 2: Monopoly pricing</vt:lpstr>
      <vt:lpstr>Uniform pricing</vt:lpstr>
      <vt:lpstr>Reminder: Marginal revenue, markup pricing</vt:lpstr>
      <vt:lpstr>Reminder: Monopoly and deadweight loss</vt:lpstr>
      <vt:lpstr>Price discrimination</vt:lpstr>
      <vt:lpstr>Example: Deriving the demand curve (PP 3.1)</vt:lpstr>
      <vt:lpstr>First degree price discrimination</vt:lpstr>
      <vt:lpstr>Two part (non-linear) pricing (1)</vt:lpstr>
      <vt:lpstr>Two part (non-linear) pricing (2)</vt:lpstr>
      <vt:lpstr>Two part (non-linear) pricing (3)</vt:lpstr>
      <vt:lpstr>Second degree price discrimination (1)</vt:lpstr>
      <vt:lpstr>Second degree price discrimination (2)</vt:lpstr>
      <vt:lpstr>Second degree price discrimination (3)</vt:lpstr>
      <vt:lpstr>Second degree price discrimination (4)</vt:lpstr>
      <vt:lpstr>Second degree price discrimination (5)</vt:lpstr>
      <vt:lpstr>Second degree price discrimination (6)</vt:lpstr>
      <vt:lpstr>Second degree price discrimination (7)</vt:lpstr>
      <vt:lpstr>Second degree price discrimination (8)</vt:lpstr>
      <vt:lpstr>Second degree price discrimination (9)</vt:lpstr>
      <vt:lpstr>Second degree price discrimination (10)</vt:lpstr>
      <vt:lpstr>Third degree price discrimination (1)</vt:lpstr>
      <vt:lpstr>Third degree price discrimination (2)</vt:lpstr>
      <vt:lpstr>Third degree price discrimination (3)</vt:lpstr>
      <vt:lpstr>Market demand aggregation</vt:lpstr>
      <vt:lpstr>Uniform pricing</vt:lpstr>
      <vt:lpstr>Third degree price discrimination</vt:lpstr>
      <vt:lpstr>The multiplant monopolist (1)</vt:lpstr>
      <vt:lpstr>The multiplant monopolist (2)</vt:lpstr>
      <vt:lpstr>Price discrimination, social welfare and public policy</vt:lpstr>
      <vt:lpstr>Bonus slides: Quality choice</vt:lpstr>
      <vt:lpstr>Quality choice and welfare (1)</vt:lpstr>
      <vt:lpstr>Quality choice and welfare (2)</vt:lpstr>
      <vt:lpstr>Quality choice and welfare (3)</vt:lpstr>
    </vt:vector>
  </TitlesOfParts>
  <Company>MTA KTK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Major Iván</dc:creator>
  <cp:lastModifiedBy>kgt</cp:lastModifiedBy>
  <cp:revision>70</cp:revision>
  <dcterms:created xsi:type="dcterms:W3CDTF">2004-06-16T10:57:22Z</dcterms:created>
  <dcterms:modified xsi:type="dcterms:W3CDTF">2019-02-26T13:28:49Z</dcterms:modified>
</cp:coreProperties>
</file>